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4" r:id="rId4"/>
    <p:sldId id="265" r:id="rId5"/>
    <p:sldId id="266" r:id="rId6"/>
    <p:sldId id="267" r:id="rId7"/>
    <p:sldId id="257" r:id="rId8"/>
    <p:sldId id="258" r:id="rId9"/>
    <p:sldId id="259" r:id="rId10"/>
    <p:sldId id="268" r:id="rId11"/>
    <p:sldId id="269" r:id="rId12"/>
    <p:sldId id="261" r:id="rId13"/>
    <p:sldId id="262" r:id="rId14"/>
    <p:sldId id="26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68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E74CCF-1656-4B26-A7E3-FD1A947E9B48}" type="datetimeFigureOut">
              <a:rPr lang="en-US" smtClean="0"/>
              <a:pPr/>
              <a:t>4/3/2013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57BDFB-9B41-40D4-A902-A7661776B81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E74CCF-1656-4B26-A7E3-FD1A947E9B48}" type="datetimeFigureOut">
              <a:rPr lang="en-US" smtClean="0"/>
              <a:pPr/>
              <a:t>4/3/2013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57BDFB-9B41-40D4-A902-A7661776B81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E74CCF-1656-4B26-A7E3-FD1A947E9B48}" type="datetimeFigureOut">
              <a:rPr lang="en-US" smtClean="0"/>
              <a:pPr/>
              <a:t>4/3/2013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57BDFB-9B41-40D4-A902-A7661776B81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E74CCF-1656-4B26-A7E3-FD1A947E9B48}" type="datetimeFigureOut">
              <a:rPr lang="en-US" smtClean="0"/>
              <a:pPr/>
              <a:t>4/3/2013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57BDFB-9B41-40D4-A902-A7661776B81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E74CCF-1656-4B26-A7E3-FD1A947E9B48}" type="datetimeFigureOut">
              <a:rPr lang="en-US" smtClean="0"/>
              <a:pPr/>
              <a:t>4/3/2013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57BDFB-9B41-40D4-A902-A7661776B81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E74CCF-1656-4B26-A7E3-FD1A947E9B48}" type="datetimeFigureOut">
              <a:rPr lang="en-US" smtClean="0"/>
              <a:pPr/>
              <a:t>4/3/2013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57BDFB-9B41-40D4-A902-A7661776B81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E74CCF-1656-4B26-A7E3-FD1A947E9B48}" type="datetimeFigureOut">
              <a:rPr lang="en-US" smtClean="0"/>
              <a:pPr/>
              <a:t>4/3/2013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57BDFB-9B41-40D4-A902-A7661776B81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E74CCF-1656-4B26-A7E3-FD1A947E9B48}" type="datetimeFigureOut">
              <a:rPr lang="en-US" smtClean="0"/>
              <a:pPr/>
              <a:t>4/3/2013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57BDFB-9B41-40D4-A902-A7661776B81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E74CCF-1656-4B26-A7E3-FD1A947E9B48}" type="datetimeFigureOut">
              <a:rPr lang="en-US" smtClean="0"/>
              <a:pPr/>
              <a:t>4/3/2013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57BDFB-9B41-40D4-A902-A7661776B81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E74CCF-1656-4B26-A7E3-FD1A947E9B48}" type="datetimeFigureOut">
              <a:rPr lang="en-US" smtClean="0"/>
              <a:pPr/>
              <a:t>4/3/2013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57BDFB-9B41-40D4-A902-A7661776B81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E74CCF-1656-4B26-A7E3-FD1A947E9B48}" type="datetimeFigureOut">
              <a:rPr lang="en-US" smtClean="0"/>
              <a:pPr/>
              <a:t>4/3/2013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57BDFB-9B41-40D4-A902-A7661776B81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E74CCF-1656-4B26-A7E3-FD1A947E9B48}" type="datetimeFigureOut">
              <a:rPr lang="en-US" smtClean="0"/>
              <a:pPr/>
              <a:t>4/3/2013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57BDFB-9B41-40D4-A902-A7661776B81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Pienter</a:t>
            </a:r>
            <a:r>
              <a:rPr lang="en-US" dirty="0" smtClean="0"/>
              <a:t>: </a:t>
            </a:r>
            <a:r>
              <a:rPr lang="en-US" dirty="0" err="1" smtClean="0"/>
              <a:t>Gamification</a:t>
            </a:r>
            <a:r>
              <a:rPr lang="en-US" dirty="0" smtClean="0"/>
              <a:t> of </a:t>
            </a:r>
            <a:br>
              <a:rPr lang="en-US" dirty="0" smtClean="0"/>
            </a:br>
            <a:r>
              <a:rPr lang="en-US" dirty="0" smtClean="0"/>
              <a:t>Police Interrogation</a:t>
            </a:r>
            <a:endParaRPr lang="en-US" dirty="0"/>
          </a:p>
        </p:txBody>
      </p:sp>
      <p:sp>
        <p:nvSpPr>
          <p:cNvPr id="3" name="Subtitle 2"/>
          <p:cNvSpPr>
            <a:spLocks noGrp="1"/>
          </p:cNvSpPr>
          <p:nvPr>
            <p:ph type="subTitle" idx="1"/>
          </p:nvPr>
        </p:nvSpPr>
        <p:spPr/>
        <p:txBody>
          <a:bodyPr/>
          <a:lstStyle/>
          <a:p>
            <a:r>
              <a:rPr lang="en-US" dirty="0" smtClean="0"/>
              <a:t>P2 – WP3</a:t>
            </a:r>
          </a:p>
          <a:p>
            <a:r>
              <a:rPr lang="en-US" dirty="0" smtClean="0"/>
              <a:t>Human Media Interaction </a:t>
            </a:r>
          </a:p>
          <a:p>
            <a:r>
              <a:rPr lang="en-US" dirty="0" smtClean="0"/>
              <a:t>KLPD / Police Academy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pienter.png"/>
          <p:cNvPicPr>
            <a:picLocks noChangeAspect="1"/>
          </p:cNvPicPr>
          <p:nvPr/>
        </p:nvPicPr>
        <p:blipFill>
          <a:blip r:embed="rId2" cstate="print"/>
          <a:stretch>
            <a:fillRect/>
          </a:stretch>
        </p:blipFill>
        <p:spPr>
          <a:xfrm>
            <a:off x="1105058" y="0"/>
            <a:ext cx="6933883" cy="68580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33400" y="609600"/>
            <a:ext cx="8077199" cy="59436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Game (for Jane)</a:t>
            </a:r>
            <a:endParaRPr lang="en-US" b="1" dirty="0"/>
          </a:p>
        </p:txBody>
      </p:sp>
      <p:sp>
        <p:nvSpPr>
          <p:cNvPr id="3" name="TextBox 2"/>
          <p:cNvSpPr txBox="1"/>
          <p:nvPr/>
        </p:nvSpPr>
        <p:spPr>
          <a:xfrm>
            <a:off x="533400" y="1600200"/>
            <a:ext cx="8077200" cy="4431983"/>
          </a:xfrm>
          <a:prstGeom prst="rect">
            <a:avLst/>
          </a:prstGeom>
          <a:noFill/>
        </p:spPr>
        <p:txBody>
          <a:bodyPr wrap="square" rtlCol="0">
            <a:spAutoFit/>
          </a:bodyPr>
          <a:lstStyle/>
          <a:p>
            <a:r>
              <a:rPr lang="en-US" sz="2400" b="1" dirty="0" smtClean="0"/>
              <a:t>You have been invited for an interrogation at the police office. </a:t>
            </a:r>
          </a:p>
          <a:p>
            <a:endParaRPr lang="en-US" sz="2400" b="1" dirty="0" smtClean="0"/>
          </a:p>
          <a:p>
            <a:r>
              <a:rPr lang="en-US" sz="2400" b="1" dirty="0" smtClean="0"/>
              <a:t>Richard (41) and you(35)  were close friends and Richard called you that evening after he found his wife.</a:t>
            </a:r>
          </a:p>
          <a:p>
            <a:r>
              <a:rPr lang="en-US" sz="2400" b="1" dirty="0" smtClean="0"/>
              <a:t>You were with </a:t>
            </a:r>
            <a:r>
              <a:rPr lang="en-US" sz="2400" b="1" dirty="0" err="1" smtClean="0"/>
              <a:t>with</a:t>
            </a:r>
            <a:r>
              <a:rPr lang="en-US" sz="2400" b="1" dirty="0" smtClean="0"/>
              <a:t> Susan that afternoon and left her at about 5 pm.  Susan had told you that she would go to the opera that evening.  You returned to Richard’s and Susan’s home at about 7 pm.  Then you found Susan dead.  You decided to leave the place immediately. When you were on your way home Richard called you to tell the terrible news.  You don’t have any idea what happened. But you have your thoughts… </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Setting up the Interrogation</a:t>
            </a:r>
            <a:endParaRPr lang="en-US" b="1" dirty="0"/>
          </a:p>
        </p:txBody>
      </p:sp>
      <p:sp>
        <p:nvSpPr>
          <p:cNvPr id="3" name="TextBox 2"/>
          <p:cNvSpPr txBox="1"/>
          <p:nvPr/>
        </p:nvSpPr>
        <p:spPr>
          <a:xfrm>
            <a:off x="533400" y="1600200"/>
            <a:ext cx="8077200" cy="3323987"/>
          </a:xfrm>
          <a:prstGeom prst="rect">
            <a:avLst/>
          </a:prstGeom>
          <a:noFill/>
        </p:spPr>
        <p:txBody>
          <a:bodyPr wrap="square" rtlCol="0">
            <a:spAutoFit/>
          </a:bodyPr>
          <a:lstStyle/>
          <a:p>
            <a:r>
              <a:rPr lang="en-US" sz="2400" b="1" dirty="0" smtClean="0"/>
              <a:t>On the next page an attempt is made to connect you to the Police Investigator. </a:t>
            </a:r>
          </a:p>
          <a:p>
            <a:r>
              <a:rPr lang="en-US" sz="2400" b="1" dirty="0" smtClean="0"/>
              <a:t>A new frame pops up if a connection is established. The frame allows you to proceed with the interrogation. </a:t>
            </a:r>
          </a:p>
          <a:p>
            <a:r>
              <a:rPr lang="en-US" sz="2400" b="1" dirty="0" smtClean="0"/>
              <a:t>You  have to choose an interactional stance for each of the contributions you make. Then you type the text you want to communicate.  The turn is given to the interaction partner as soon as you press ENTER.</a:t>
            </a:r>
          </a:p>
          <a:p>
            <a:r>
              <a:rPr lang="en-US" dirty="0" smtClean="0"/>
              <a:t>  </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a:xfrm>
            <a:off x="3581400" y="2057400"/>
            <a:ext cx="838200" cy="609600"/>
          </a:xfrm>
          <a:prstGeom prst="rightArrow">
            <a:avLst>
              <a:gd name="adj1" fmla="val 30000"/>
              <a:gd name="adj2" fmla="val 50000"/>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p:nvPr/>
        </p:nvSpPr>
        <p:spPr>
          <a:xfrm rot="10800000">
            <a:off x="1828800" y="2057400"/>
            <a:ext cx="838200" cy="609600"/>
          </a:xfrm>
          <a:prstGeom prst="rightArrow">
            <a:avLst>
              <a:gd name="adj1" fmla="val 30000"/>
              <a:gd name="adj2" fmla="val 50000"/>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Aims</a:t>
            </a:r>
            <a:endParaRPr lang="en-US" dirty="0"/>
          </a:p>
        </p:txBody>
      </p:sp>
      <p:sp>
        <p:nvSpPr>
          <p:cNvPr id="3" name="Content Placeholder 2"/>
          <p:cNvSpPr>
            <a:spLocks noGrp="1"/>
          </p:cNvSpPr>
          <p:nvPr>
            <p:ph idx="1"/>
          </p:nvPr>
        </p:nvSpPr>
        <p:spPr>
          <a:xfrm>
            <a:off x="457200" y="1447800"/>
            <a:ext cx="8229600" cy="1600199"/>
          </a:xfrm>
        </p:spPr>
        <p:txBody>
          <a:bodyPr>
            <a:normAutofit fontScale="70000" lnSpcReduction="20000"/>
          </a:bodyPr>
          <a:lstStyle/>
          <a:p>
            <a:r>
              <a:rPr lang="en-US" dirty="0" smtClean="0"/>
              <a:t>Build </a:t>
            </a:r>
            <a:r>
              <a:rPr lang="en-US" dirty="0" smtClean="0"/>
              <a:t>artificial </a:t>
            </a:r>
            <a:r>
              <a:rPr lang="en-US" dirty="0" smtClean="0"/>
              <a:t>conversational </a:t>
            </a:r>
            <a:r>
              <a:rPr lang="en-US" dirty="0" smtClean="0"/>
              <a:t>characters</a:t>
            </a:r>
            <a:r>
              <a:rPr lang="en-US" dirty="0" smtClean="0"/>
              <a:t> </a:t>
            </a:r>
            <a:r>
              <a:rPr lang="en-US" dirty="0" smtClean="0"/>
              <a:t>that can play the role of a suspect/witness in a police interrogation.</a:t>
            </a:r>
          </a:p>
          <a:p>
            <a:r>
              <a:rPr lang="en-US" dirty="0" smtClean="0"/>
              <a:t>Integrate </a:t>
            </a:r>
            <a:r>
              <a:rPr lang="en-US" dirty="0" smtClean="0"/>
              <a:t> the artificial </a:t>
            </a:r>
            <a:r>
              <a:rPr lang="en-US" dirty="0" smtClean="0"/>
              <a:t>suspect in a police interrogation game</a:t>
            </a:r>
            <a:r>
              <a:rPr lang="en-US" dirty="0" smtClean="0"/>
              <a:t>.</a:t>
            </a:r>
          </a:p>
          <a:p>
            <a:r>
              <a:rPr lang="en-US" dirty="0" smtClean="0"/>
              <a:t>Develop tools for support learning police interrogation.</a:t>
            </a:r>
            <a:endParaRPr lang="en-US" dirty="0" smtClean="0"/>
          </a:p>
          <a:p>
            <a:endParaRPr lang="en-US" dirty="0" smtClean="0"/>
          </a:p>
        </p:txBody>
      </p:sp>
      <p:pic>
        <p:nvPicPr>
          <p:cNvPr id="4" name="Picture 3" descr="wassink1.png"/>
          <p:cNvPicPr>
            <a:picLocks noChangeAspect="1"/>
          </p:cNvPicPr>
          <p:nvPr/>
        </p:nvPicPr>
        <p:blipFill>
          <a:blip r:embed="rId2" cstate="print"/>
          <a:stretch>
            <a:fillRect/>
          </a:stretch>
        </p:blipFill>
        <p:spPr>
          <a:xfrm>
            <a:off x="2514600" y="3124200"/>
            <a:ext cx="4477482" cy="3439069"/>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arter.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arter2.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wee-verdachten.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oles.png"/>
          <p:cNvPicPr>
            <a:picLocks noChangeAspect="1"/>
          </p:cNvPicPr>
          <p:nvPr/>
        </p:nvPicPr>
        <p:blipFill>
          <a:blip r:embed="rId2" cstate="print"/>
          <a:stretch>
            <a:fillRect/>
          </a:stretch>
        </p:blipFill>
        <p:spPr>
          <a:xfrm>
            <a:off x="609600" y="762000"/>
            <a:ext cx="7543800" cy="54102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Scenario</a:t>
            </a:r>
            <a:endParaRPr lang="en-US" b="1" dirty="0"/>
          </a:p>
        </p:txBody>
      </p:sp>
      <p:sp>
        <p:nvSpPr>
          <p:cNvPr id="4" name="TextBox 3"/>
          <p:cNvSpPr txBox="1"/>
          <p:nvPr/>
        </p:nvSpPr>
        <p:spPr>
          <a:xfrm>
            <a:off x="533400" y="1600200"/>
            <a:ext cx="8077200" cy="3785652"/>
          </a:xfrm>
          <a:prstGeom prst="rect">
            <a:avLst/>
          </a:prstGeom>
          <a:noFill/>
        </p:spPr>
        <p:txBody>
          <a:bodyPr wrap="square" rtlCol="0">
            <a:spAutoFit/>
          </a:bodyPr>
          <a:lstStyle/>
          <a:p>
            <a:r>
              <a:rPr lang="en-US" sz="2400" b="1" dirty="0" smtClean="0"/>
              <a:t>Richard’s  wife Susan was found dead in her bathroom on the first of May.  Her husband found her at about eight in the evening when he came home from his office. Richard(41) has a </a:t>
            </a:r>
            <a:r>
              <a:rPr lang="en-US" sz="2400" b="1" dirty="0" err="1" smtClean="0"/>
              <a:t>succesful</a:t>
            </a:r>
            <a:r>
              <a:rPr lang="en-US" sz="2400" b="1" dirty="0" smtClean="0"/>
              <a:t> investment company. </a:t>
            </a:r>
          </a:p>
          <a:p>
            <a:r>
              <a:rPr lang="en-US" sz="2400" b="1" dirty="0" smtClean="0"/>
              <a:t>Injuries found on Susan’s body indicate that her dead might not have been an accident. Was she murdered? </a:t>
            </a:r>
          </a:p>
          <a:p>
            <a:endParaRPr lang="en-US" sz="2400" b="1" dirty="0"/>
          </a:p>
          <a:p>
            <a:r>
              <a:rPr lang="en-US" sz="2400" b="1" dirty="0" smtClean="0"/>
              <a:t>Susan had a visitor that day. Her best friend Jane, a medical assistant. </a:t>
            </a:r>
          </a:p>
          <a:p>
            <a:r>
              <a:rPr lang="en-US" sz="2400" b="1" dirty="0" smtClean="0"/>
              <a:t> </a:t>
            </a:r>
            <a:endParaRPr lang="en-US" sz="24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Game</a:t>
            </a:r>
            <a:endParaRPr lang="en-US" b="1" dirty="0"/>
          </a:p>
        </p:txBody>
      </p:sp>
      <p:sp>
        <p:nvSpPr>
          <p:cNvPr id="3" name="TextBox 2"/>
          <p:cNvSpPr txBox="1"/>
          <p:nvPr/>
        </p:nvSpPr>
        <p:spPr>
          <a:xfrm>
            <a:off x="533400" y="1600200"/>
            <a:ext cx="8077200" cy="3785652"/>
          </a:xfrm>
          <a:prstGeom prst="rect">
            <a:avLst/>
          </a:prstGeom>
          <a:noFill/>
        </p:spPr>
        <p:txBody>
          <a:bodyPr wrap="square" rtlCol="0">
            <a:spAutoFit/>
          </a:bodyPr>
          <a:lstStyle/>
          <a:p>
            <a:r>
              <a:rPr lang="en-US" sz="2400" b="1" dirty="0" smtClean="0"/>
              <a:t>Being the police investigator your task is to interrogate  Richard and Jane. </a:t>
            </a:r>
          </a:p>
          <a:p>
            <a:endParaRPr lang="en-US" sz="2400" b="1" dirty="0" smtClean="0"/>
          </a:p>
          <a:p>
            <a:r>
              <a:rPr lang="en-US" sz="2400" b="1" dirty="0" smtClean="0"/>
              <a:t>Richard (41) and Jane(35)  were close friends.</a:t>
            </a:r>
          </a:p>
          <a:p>
            <a:r>
              <a:rPr lang="en-US" sz="2400" b="1" dirty="0" smtClean="0"/>
              <a:t>Jane was the first who Richard called after he found his wife.</a:t>
            </a:r>
          </a:p>
          <a:p>
            <a:r>
              <a:rPr lang="en-US" sz="2400" b="1" dirty="0" smtClean="0"/>
              <a:t> At least that is what he said when the police arrived at the scene. From Jane we only know that she was indeed with Susan that afternoon.</a:t>
            </a:r>
          </a:p>
          <a:p>
            <a:r>
              <a:rPr lang="en-US" sz="2400" b="1" dirty="0" smtClean="0"/>
              <a:t>But we have no information when she left and what she did after she left Susan.</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Setting up the Interrogation</a:t>
            </a:r>
            <a:endParaRPr lang="en-US" b="1" dirty="0"/>
          </a:p>
        </p:txBody>
      </p:sp>
      <p:sp>
        <p:nvSpPr>
          <p:cNvPr id="3" name="TextBox 2"/>
          <p:cNvSpPr txBox="1"/>
          <p:nvPr/>
        </p:nvSpPr>
        <p:spPr>
          <a:xfrm>
            <a:off x="533400" y="1318022"/>
            <a:ext cx="8077200" cy="3693319"/>
          </a:xfrm>
          <a:prstGeom prst="rect">
            <a:avLst/>
          </a:prstGeom>
          <a:noFill/>
        </p:spPr>
        <p:txBody>
          <a:bodyPr wrap="square" rtlCol="0">
            <a:spAutoFit/>
          </a:bodyPr>
          <a:lstStyle/>
          <a:p>
            <a:r>
              <a:rPr lang="en-US" sz="2400" b="1" dirty="0" smtClean="0"/>
              <a:t>On the next page an attempt is made to connect you to Jane the person you will interrogate.</a:t>
            </a:r>
          </a:p>
          <a:p>
            <a:r>
              <a:rPr lang="en-US" sz="2400" b="1" dirty="0" smtClean="0"/>
              <a:t>A new frame pops up if a connection is established. The frame allows you to proceed with the interrogation. </a:t>
            </a:r>
          </a:p>
          <a:p>
            <a:r>
              <a:rPr lang="en-US" sz="2400" b="1" dirty="0" smtClean="0"/>
              <a:t>You have to choose an interactional stance for each of the contributions you make. Then you type your sentence or whatever you want to express.  </a:t>
            </a:r>
          </a:p>
          <a:p>
            <a:r>
              <a:rPr lang="en-US" sz="2400" b="1" dirty="0" smtClean="0"/>
              <a:t>The turn is given to the interaction partner as soon as you press ENTER.</a:t>
            </a:r>
          </a:p>
          <a:p>
            <a:r>
              <a:rPr lang="en-US" dirty="0" smtClean="0"/>
              <a:t>  </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TotalTime>
  <Words>510</Words>
  <Application>Microsoft Office PowerPoint</Application>
  <PresentationFormat>On-screen Show (4:3)</PresentationFormat>
  <Paragraphs>37</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Pienter: Gamification of  Police Interrogation</vt:lpstr>
      <vt:lpstr>Aims</vt:lpstr>
      <vt:lpstr>Slide 3</vt:lpstr>
      <vt:lpstr>Slide 4</vt:lpstr>
      <vt:lpstr>Slide 5</vt:lpstr>
      <vt:lpstr>Slide 6</vt:lpstr>
      <vt:lpstr>The Scenario</vt:lpstr>
      <vt:lpstr>The Game</vt:lpstr>
      <vt:lpstr>Setting up the Interrogation</vt:lpstr>
      <vt:lpstr>Slide 10</vt:lpstr>
      <vt:lpstr>Slide 11</vt:lpstr>
      <vt:lpstr>The Game (for Jane)</vt:lpstr>
      <vt:lpstr>Setting up the Interrogation</vt:lpstr>
      <vt:lpstr>Slide 14</vt:lpstr>
    </vt:vector>
  </TitlesOfParts>
  <Company>University of Twente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ICTS Carre</dc:creator>
  <cp:lastModifiedBy>ICTS Carre</cp:lastModifiedBy>
  <cp:revision>17</cp:revision>
  <dcterms:created xsi:type="dcterms:W3CDTF">2013-03-30T09:44:45Z</dcterms:created>
  <dcterms:modified xsi:type="dcterms:W3CDTF">2013-04-02T23:09:08Z</dcterms:modified>
</cp:coreProperties>
</file>