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335" r:id="rId4"/>
    <p:sldId id="328" r:id="rId5"/>
    <p:sldId id="258" r:id="rId6"/>
    <p:sldId id="259" r:id="rId7"/>
    <p:sldId id="262" r:id="rId8"/>
    <p:sldId id="265" r:id="rId9"/>
    <p:sldId id="267" r:id="rId10"/>
    <p:sldId id="280" r:id="rId11"/>
    <p:sldId id="329" r:id="rId12"/>
    <p:sldId id="281" r:id="rId13"/>
    <p:sldId id="330" r:id="rId14"/>
    <p:sldId id="283" r:id="rId15"/>
    <p:sldId id="331" r:id="rId16"/>
    <p:sldId id="332" r:id="rId17"/>
    <p:sldId id="279" r:id="rId18"/>
    <p:sldId id="334" r:id="rId19"/>
    <p:sldId id="333" r:id="rId20"/>
    <p:sldId id="307" r:id="rId21"/>
    <p:sldId id="32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8A"/>
    <a:srgbClr val="00FF00"/>
    <a:srgbClr val="00164C"/>
    <a:srgbClr val="85A8FF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100" d="100"/>
          <a:sy n="100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AE34E-C763-E24C-AF1E-A0E0AD450E92}" type="datetimeFigureOut">
              <a:rPr lang="en-US" smtClean="0"/>
              <a:t>26-10-15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E1B3C-6705-E44C-9EEA-295B3BABE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76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5C9-1CAB-4FB9-9B4C-F70AD1231E64}" type="datetimeFigureOut">
              <a:rPr lang="en-US" smtClean="0"/>
              <a:pPr/>
              <a:t>26-10-15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9F53B-AD2B-4646-B89E-140B9512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30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F53B-AD2B-4646-B89E-140B9512206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F53B-AD2B-4646-B89E-140B951220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0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9F53B-AD2B-4646-B89E-140B9512206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47FF"/>
            </a:gs>
            <a:gs pos="100000">
              <a:srgbClr val="00008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19/10/2012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EEG/fMRI technique and data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91D8A-754D-4263-9B63-1F15E674A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8640960" cy="147002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Haal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meer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uit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je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Hersenen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</a:br>
            <a:r>
              <a:rPr lang="en-US" sz="32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masterclass</a:t>
            </a:r>
            <a:r>
              <a:rPr lang="en-US" sz="3200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wiskunde</a:t>
            </a:r>
            <a:endParaRPr lang="en-US" sz="32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Fetsje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Bijma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Vrije</a:t>
            </a:r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Universiteit</a:t>
            </a:r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 Amsterdam</a:t>
            </a:r>
          </a:p>
          <a:p>
            <a:r>
              <a:rPr lang="en-US" sz="26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f.bijma@vu.nl</a:t>
            </a:r>
            <a:endParaRPr lang="en-US" sz="26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MRI </a:t>
            </a:r>
            <a:r>
              <a:rPr lang="en-US" dirty="0" err="1" smtClean="0">
                <a:solidFill>
                  <a:schemeClr val="bg1"/>
                </a:solidFill>
              </a:rPr>
              <a:t>signalen</a:t>
            </a:r>
            <a:r>
              <a:rPr lang="en-US" dirty="0" smtClean="0">
                <a:solidFill>
                  <a:schemeClr val="bg1"/>
                </a:solidFill>
              </a:rPr>
              <a:t> per voxel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772817"/>
            <a:ext cx="6919968" cy="4464495"/>
          </a:xfrm>
          <a:prstGeom prst="rect">
            <a:avLst/>
          </a:prstGeom>
          <a:solidFill>
            <a:schemeClr val="bg1"/>
          </a:solidFill>
          <a:ln w="28575">
            <a:solidFill>
              <a:srgbClr val="00278A"/>
            </a:solidFill>
            <a:miter lim="800000"/>
            <a:headEnd/>
            <a:tailEnd/>
          </a:ln>
          <a:effectLst/>
        </p:spPr>
      </p:pic>
      <p:sp>
        <p:nvSpPr>
          <p:cNvPr id="8" name="Subtitle 2"/>
          <p:cNvSpPr>
            <a:spLocks noGrp="1"/>
          </p:cNvSpPr>
          <p:nvPr>
            <p:ph sz="half" idx="1"/>
          </p:nvPr>
        </p:nvSpPr>
        <p:spPr>
          <a:xfrm>
            <a:off x="5508104" y="6165304"/>
            <a:ext cx="2376264" cy="576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(900 </a:t>
            </a:r>
            <a:r>
              <a:rPr lang="en-US" sz="2400" dirty="0" err="1" smtClean="0">
                <a:solidFill>
                  <a:schemeClr val="bg1"/>
                </a:solidFill>
              </a:rPr>
              <a:t>seconden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Overzicht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Inleiding</a:t>
            </a:r>
            <a:r>
              <a:rPr lang="en-US" dirty="0" smtClean="0">
                <a:solidFill>
                  <a:schemeClr val="bg1"/>
                </a:solidFill>
              </a:rPr>
              <a:t>: het </a:t>
            </a:r>
            <a:r>
              <a:rPr lang="en-US" dirty="0" err="1" smtClean="0">
                <a:solidFill>
                  <a:schemeClr val="bg1"/>
                </a:solidFill>
              </a:rPr>
              <a:t>brein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rgbClr val="FFFF00"/>
                </a:solidFill>
              </a:rPr>
              <a:t>Welke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neuronen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doen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mee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Puntenwolk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Correlatie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Statistische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toetsen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oneerlijke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dobbelsteen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solidFill>
                  <a:schemeClr val="bg1"/>
                </a:solidFill>
              </a:rPr>
              <a:t>Statistische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toetsen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gewichten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solidFill>
                  <a:schemeClr val="bg1"/>
                </a:solidFill>
              </a:rPr>
              <a:t>Statistische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toetsen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samengevat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Terug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naar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hersenen</a:t>
            </a:r>
            <a:endParaRPr lang="en-US" dirty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9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Relatie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tussen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signalen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signa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276052"/>
            <a:ext cx="6134100" cy="53213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Overzicht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Inleiding</a:t>
            </a:r>
            <a:r>
              <a:rPr lang="en-US" dirty="0" smtClean="0">
                <a:solidFill>
                  <a:schemeClr val="bg1"/>
                </a:solidFill>
              </a:rPr>
              <a:t>: het </a:t>
            </a:r>
            <a:r>
              <a:rPr lang="en-US" dirty="0" err="1" smtClean="0">
                <a:solidFill>
                  <a:schemeClr val="bg1"/>
                </a:solidFill>
              </a:rPr>
              <a:t>brein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Welke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neuronen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rgbClr val="FFFF00"/>
                </a:solidFill>
              </a:rPr>
              <a:t>Puntenwolk</a:t>
            </a:r>
            <a:endParaRPr lang="en-US" dirty="0" smtClean="0">
              <a:solidFill>
                <a:srgbClr val="FF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Correlatie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Statistische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toetsen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oneerlijke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dobbelsteen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solidFill>
                  <a:schemeClr val="bg1"/>
                </a:solidFill>
              </a:rPr>
              <a:t>Statistische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toetsen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gewichten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solidFill>
                  <a:schemeClr val="bg1"/>
                </a:solidFill>
              </a:rPr>
              <a:t>Statistische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toetsen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samengevat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Terug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naar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hersenen</a:t>
            </a:r>
            <a:endParaRPr lang="en-US" dirty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e </a:t>
            </a:r>
            <a:r>
              <a:rPr lang="en-US" dirty="0" err="1" smtClean="0">
                <a:solidFill>
                  <a:schemeClr val="bg1"/>
                </a:solidFill>
              </a:rPr>
              <a:t>gegevens</a:t>
            </a:r>
            <a:r>
              <a:rPr lang="en-US" dirty="0">
                <a:solidFill>
                  <a:schemeClr val="bg1"/>
                </a:solidFill>
              </a:rPr>
              <a:t> (x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,y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, … ,(</a:t>
            </a:r>
            <a:r>
              <a:rPr lang="en-US" dirty="0" err="1">
                <a:solidFill>
                  <a:schemeClr val="bg1"/>
                </a:solidFill>
              </a:rPr>
              <a:t>x</a:t>
            </a:r>
            <a:r>
              <a:rPr lang="en-US" baseline="-25000" dirty="0" err="1">
                <a:solidFill>
                  <a:schemeClr val="bg1"/>
                </a:solidFill>
              </a:rPr>
              <a:t>n</a:t>
            </a:r>
            <a:r>
              <a:rPr lang="en-US" dirty="0" err="1">
                <a:solidFill>
                  <a:schemeClr val="bg1"/>
                </a:solidFill>
              </a:rPr>
              <a:t>,y</a:t>
            </a:r>
            <a:r>
              <a:rPr lang="en-US" baseline="-25000" dirty="0" err="1">
                <a:solidFill>
                  <a:schemeClr val="bg1"/>
                </a:solidFill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4544020"/>
            <a:ext cx="5880100" cy="17653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19256" cy="489654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Bijvoorbeeld</a:t>
            </a:r>
            <a:endParaRPr lang="en-US" dirty="0" smtClean="0">
              <a:solidFill>
                <a:schemeClr val="bg1"/>
              </a:solidFill>
            </a:endParaRPr>
          </a:p>
          <a:p>
            <a:pPr marL="1143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x</a:t>
            </a:r>
            <a:r>
              <a:rPr lang="en-US" baseline="-25000" dirty="0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lengte</a:t>
            </a:r>
            <a:r>
              <a:rPr lang="en-US" dirty="0" smtClean="0">
                <a:solidFill>
                  <a:schemeClr val="bg1"/>
                </a:solidFill>
              </a:rPr>
              <a:t> van </a:t>
            </a:r>
            <a:r>
              <a:rPr lang="en-US" dirty="0" err="1" smtClean="0">
                <a:solidFill>
                  <a:schemeClr val="bg1"/>
                </a:solidFill>
              </a:rPr>
              <a:t>persoon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endParaRPr lang="en-US" dirty="0" smtClean="0">
              <a:solidFill>
                <a:schemeClr val="bg1"/>
              </a:solidFill>
            </a:endParaRPr>
          </a:p>
          <a:p>
            <a:pPr marL="114300" indent="-45720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y</a:t>
            </a:r>
            <a:r>
              <a:rPr lang="en-US" baseline="-25000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het </a:t>
            </a:r>
            <a:r>
              <a:rPr lang="en-US" dirty="0" err="1" smtClean="0">
                <a:solidFill>
                  <a:schemeClr val="bg1"/>
                </a:solidFill>
              </a:rPr>
              <a:t>gewicht</a:t>
            </a:r>
            <a:r>
              <a:rPr lang="en-US" dirty="0" smtClean="0">
                <a:solidFill>
                  <a:schemeClr val="bg1"/>
                </a:solidFill>
              </a:rPr>
              <a:t> van </a:t>
            </a:r>
            <a:r>
              <a:rPr lang="en-US" dirty="0" err="1" smtClean="0">
                <a:solidFill>
                  <a:schemeClr val="bg1"/>
                </a:solidFill>
              </a:rPr>
              <a:t>persoon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f</a:t>
            </a:r>
          </a:p>
          <a:p>
            <a:pPr marL="114300" indent="-4572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x</a:t>
            </a:r>
            <a:r>
              <a:rPr lang="en-US" baseline="-25000" dirty="0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 </a:t>
            </a:r>
            <a:r>
              <a:rPr lang="en-US" dirty="0" err="1" smtClean="0">
                <a:solidFill>
                  <a:schemeClr val="bg1"/>
                </a:solidFill>
              </a:rPr>
              <a:t>gemiddelde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</a:t>
            </a:r>
            <a:r>
              <a:rPr lang="en-US" dirty="0" err="1" smtClean="0">
                <a:solidFill>
                  <a:schemeClr val="bg1"/>
                </a:solidFill>
              </a:rPr>
              <a:t>emperatuur</a:t>
            </a:r>
            <a:r>
              <a:rPr lang="en-US" dirty="0" smtClean="0">
                <a:solidFill>
                  <a:schemeClr val="bg1"/>
                </a:solidFill>
              </a:rPr>
              <a:t> in </a:t>
            </a:r>
            <a:r>
              <a:rPr lang="en-US" dirty="0" err="1" smtClean="0">
                <a:solidFill>
                  <a:schemeClr val="bg1"/>
                </a:solidFill>
              </a:rPr>
              <a:t>stad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endParaRPr lang="en-US" dirty="0">
              <a:solidFill>
                <a:schemeClr val="bg1"/>
              </a:solidFill>
            </a:endParaRPr>
          </a:p>
          <a:p>
            <a:pPr marL="114300" indent="-45720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y</a:t>
            </a:r>
            <a:r>
              <a:rPr lang="en-US" baseline="-25000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het </a:t>
            </a:r>
            <a:r>
              <a:rPr lang="en-US" dirty="0" err="1" smtClean="0">
                <a:solidFill>
                  <a:schemeClr val="bg1"/>
                </a:solidFill>
              </a:rPr>
              <a:t>niveau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boven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zeespiegel</a:t>
            </a:r>
            <a:r>
              <a:rPr lang="en-US" dirty="0" smtClean="0">
                <a:solidFill>
                  <a:schemeClr val="bg1"/>
                </a:solidFill>
              </a:rPr>
              <a:t> van </a:t>
            </a:r>
            <a:r>
              <a:rPr lang="en-US" dirty="0" err="1" smtClean="0">
                <a:solidFill>
                  <a:schemeClr val="bg1"/>
                </a:solidFill>
              </a:rPr>
              <a:t>stad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e scatter plot van </a:t>
            </a:r>
            <a:r>
              <a:rPr lang="en-US" dirty="0">
                <a:solidFill>
                  <a:schemeClr val="bg1"/>
                </a:solidFill>
              </a:rPr>
              <a:t>(x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,y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, … ,(</a:t>
            </a:r>
            <a:r>
              <a:rPr lang="en-US" dirty="0" err="1">
                <a:solidFill>
                  <a:schemeClr val="bg1"/>
                </a:solidFill>
              </a:rPr>
              <a:t>x</a:t>
            </a:r>
            <a:r>
              <a:rPr lang="en-US" baseline="-25000" dirty="0" err="1">
                <a:solidFill>
                  <a:schemeClr val="bg1"/>
                </a:solidFill>
              </a:rPr>
              <a:t>n</a:t>
            </a:r>
            <a:r>
              <a:rPr lang="en-US" dirty="0" err="1">
                <a:solidFill>
                  <a:schemeClr val="bg1"/>
                </a:solidFill>
              </a:rPr>
              <a:t>,y</a:t>
            </a:r>
            <a:r>
              <a:rPr lang="en-US" baseline="-25000" dirty="0" err="1">
                <a:solidFill>
                  <a:schemeClr val="bg1"/>
                </a:solidFill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19256" cy="489654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Bijvoorbeeld</a:t>
            </a:r>
            <a:r>
              <a:rPr lang="en-US" dirty="0" smtClean="0">
                <a:solidFill>
                  <a:schemeClr val="bg1"/>
                </a:solidFill>
              </a:rPr>
              <a:t> van de </a:t>
            </a:r>
            <a:r>
              <a:rPr lang="en-US" dirty="0" err="1" smtClean="0">
                <a:solidFill>
                  <a:schemeClr val="bg1"/>
                </a:solidFill>
              </a:rPr>
              <a:t>lengte-gewicht</a:t>
            </a:r>
            <a:r>
              <a:rPr lang="en-US" dirty="0" smtClean="0">
                <a:solidFill>
                  <a:schemeClr val="bg1"/>
                </a:solidFill>
              </a:rPr>
              <a:t> data</a:t>
            </a:r>
          </a:p>
        </p:txBody>
      </p:sp>
      <p:pic>
        <p:nvPicPr>
          <p:cNvPr id="4" name="Picture 3" descr="scatterl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038052"/>
            <a:ext cx="4813300" cy="45593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8309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Overzicht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Inleiding</a:t>
            </a:r>
            <a:r>
              <a:rPr lang="en-US" dirty="0" smtClean="0">
                <a:solidFill>
                  <a:schemeClr val="bg1"/>
                </a:solidFill>
              </a:rPr>
              <a:t>: het </a:t>
            </a:r>
            <a:r>
              <a:rPr lang="en-US" dirty="0" err="1" smtClean="0">
                <a:solidFill>
                  <a:schemeClr val="bg1"/>
                </a:solidFill>
              </a:rPr>
              <a:t>brein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Welke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neuronen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Puntenwolk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rgbClr val="FFFF00"/>
                </a:solidFill>
              </a:rPr>
              <a:t>Correlatie</a:t>
            </a:r>
            <a:endParaRPr lang="en-US" dirty="0" smtClean="0">
              <a:solidFill>
                <a:srgbClr val="FF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Statistische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toetsen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oneerlijke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dobbelsteen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solidFill>
                  <a:schemeClr val="bg1"/>
                </a:solidFill>
              </a:rPr>
              <a:t>Statistische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toetsen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gewichten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solidFill>
                  <a:schemeClr val="bg1"/>
                </a:solidFill>
              </a:rPr>
              <a:t>Statistische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toetsen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samengevat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Terug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naar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hersenen</a:t>
            </a:r>
            <a:endParaRPr lang="en-US" dirty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8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Correlatie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19256" cy="4896544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en-US" dirty="0" smtClean="0">
                <a:solidFill>
                  <a:schemeClr val="bg1"/>
                </a:solidFill>
              </a:rPr>
              <a:t>De </a:t>
            </a:r>
            <a:r>
              <a:rPr lang="en-US" dirty="0" err="1" smtClean="0">
                <a:solidFill>
                  <a:schemeClr val="bg1"/>
                </a:solidFill>
              </a:rPr>
              <a:t>spreiding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rond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rechte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lijn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varieert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marL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en-US" dirty="0" smtClean="0">
                <a:solidFill>
                  <a:schemeClr val="bg1"/>
                </a:solidFill>
              </a:rPr>
              <a:t>De </a:t>
            </a:r>
            <a:r>
              <a:rPr lang="en-US" dirty="0" err="1" smtClean="0">
                <a:solidFill>
                  <a:srgbClr val="FFFF00"/>
                </a:solidFill>
              </a:rPr>
              <a:t>correlatiecoëfficiënt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r(</a:t>
            </a:r>
            <a:r>
              <a:rPr lang="en-US" dirty="0" err="1" smtClean="0">
                <a:solidFill>
                  <a:schemeClr val="bg1"/>
                </a:solidFill>
              </a:rPr>
              <a:t>x,y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drukt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deze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spreiding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uit</a:t>
            </a:r>
            <a:r>
              <a:rPr lang="en-US" dirty="0" smtClean="0">
                <a:solidFill>
                  <a:schemeClr val="bg1"/>
                </a:solidFill>
              </a:rPr>
              <a:t> in </a:t>
            </a:r>
            <a:r>
              <a:rPr lang="en-US" dirty="0" err="1" smtClean="0">
                <a:solidFill>
                  <a:schemeClr val="bg1"/>
                </a:solidFill>
              </a:rPr>
              <a:t>een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getal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tussen</a:t>
            </a:r>
            <a:r>
              <a:rPr lang="en-US" dirty="0" smtClean="0">
                <a:solidFill>
                  <a:schemeClr val="bg1"/>
                </a:solidFill>
              </a:rPr>
              <a:t> -1 en +1.</a:t>
            </a:r>
          </a:p>
          <a:p>
            <a:pPr marL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Een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perfecte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lijn</a:t>
            </a:r>
            <a:r>
              <a:rPr lang="en-US" dirty="0" smtClean="0">
                <a:solidFill>
                  <a:schemeClr val="bg1"/>
                </a:solidFill>
              </a:rPr>
              <a:t> met </a:t>
            </a:r>
            <a:r>
              <a:rPr lang="en-US" dirty="0" err="1" smtClean="0">
                <a:solidFill>
                  <a:schemeClr val="bg1"/>
                </a:solidFill>
              </a:rPr>
              <a:t>positieve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helling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heeft</a:t>
            </a:r>
            <a:r>
              <a:rPr lang="en-US" dirty="0" smtClean="0">
                <a:solidFill>
                  <a:schemeClr val="bg1"/>
                </a:solidFill>
              </a:rPr>
              <a:t> r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x,y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chemeClr val="bg1"/>
                </a:solidFill>
              </a:rPr>
              <a:t>= 1.</a:t>
            </a:r>
          </a:p>
          <a:p>
            <a:pPr marL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perfecte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lijn</a:t>
            </a:r>
            <a:r>
              <a:rPr lang="en-US" dirty="0">
                <a:solidFill>
                  <a:schemeClr val="bg1"/>
                </a:solidFill>
              </a:rPr>
              <a:t> met </a:t>
            </a:r>
            <a:r>
              <a:rPr lang="en-US" dirty="0" err="1" smtClean="0">
                <a:solidFill>
                  <a:schemeClr val="bg1"/>
                </a:solidFill>
              </a:rPr>
              <a:t>negatieve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helling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heeft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r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x,y</a:t>
            </a:r>
            <a:r>
              <a:rPr lang="en-US" dirty="0">
                <a:solidFill>
                  <a:schemeClr val="bg1"/>
                </a:solidFill>
              </a:rPr>
              <a:t>) = </a:t>
            </a:r>
            <a:r>
              <a:rPr lang="en-US" dirty="0" smtClean="0">
                <a:solidFill>
                  <a:schemeClr val="bg1"/>
                </a:solidFill>
              </a:rPr>
              <a:t>-1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en-US" dirty="0" smtClean="0">
                <a:solidFill>
                  <a:schemeClr val="bg1"/>
                </a:solidFill>
              </a:rPr>
              <a:t>De rest zit </a:t>
            </a:r>
            <a:r>
              <a:rPr lang="en-US" dirty="0" err="1" smtClean="0">
                <a:solidFill>
                  <a:schemeClr val="bg1"/>
                </a:solidFill>
              </a:rPr>
              <a:t>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tussen</a:t>
            </a:r>
            <a:r>
              <a:rPr lang="en-US" dirty="0" smtClean="0">
                <a:solidFill>
                  <a:schemeClr val="bg1"/>
                </a:solidFill>
              </a:rPr>
              <a:t> in.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Correlatie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vervolg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19256" cy="4896544"/>
          </a:xfrm>
        </p:spPr>
        <p:txBody>
          <a:bodyPr>
            <a:normAutofit/>
          </a:bodyPr>
          <a:lstStyle/>
          <a:p>
            <a:pPr marL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Formule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161358"/>
              </p:ext>
            </p:extLst>
          </p:nvPr>
        </p:nvGraphicFramePr>
        <p:xfrm>
          <a:off x="3203848" y="4474418"/>
          <a:ext cx="296545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8" name="Equation" r:id="rId3" imgW="1181100" imgH="800100" progId="Equation.3">
                  <p:embed/>
                </p:oleObj>
              </mc:Choice>
              <mc:Fallback>
                <p:oleObj name="Equation" r:id="rId3" imgW="11811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474418"/>
                        <a:ext cx="2965450" cy="2266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134022"/>
              </p:ext>
            </p:extLst>
          </p:nvPr>
        </p:nvGraphicFramePr>
        <p:xfrm>
          <a:off x="2555776" y="1340768"/>
          <a:ext cx="5915025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9" name="Equation" r:id="rId5" imgW="1790700" imgH="457200" progId="Equation.3">
                  <p:embed/>
                </p:oleObj>
              </mc:Choice>
              <mc:Fallback>
                <p:oleObj name="Equation" r:id="rId5" imgW="1790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340768"/>
                        <a:ext cx="5915025" cy="1506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275126"/>
              </p:ext>
            </p:extLst>
          </p:nvPr>
        </p:nvGraphicFramePr>
        <p:xfrm>
          <a:off x="395536" y="2996952"/>
          <a:ext cx="8480180" cy="1295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0" name="Equation" r:id="rId7" imgW="3378200" imgH="457200" progId="Equation.3">
                  <p:embed/>
                </p:oleObj>
              </mc:Choice>
              <mc:Fallback>
                <p:oleObj name="Equation" r:id="rId7" imgW="3378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996952"/>
                        <a:ext cx="8480180" cy="12955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052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Correlatiewaarden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voor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scatters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60" y="1360760"/>
            <a:ext cx="5905500" cy="5308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9059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Overzicht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Inleiding</a:t>
            </a:r>
            <a:r>
              <a:rPr lang="en-US" dirty="0" smtClean="0">
                <a:solidFill>
                  <a:schemeClr val="bg1"/>
                </a:solidFill>
              </a:rPr>
              <a:t>: het </a:t>
            </a:r>
            <a:r>
              <a:rPr lang="en-US" dirty="0" err="1" smtClean="0">
                <a:solidFill>
                  <a:schemeClr val="bg1"/>
                </a:solidFill>
              </a:rPr>
              <a:t>brein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Welke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neuronen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Puntenwolk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Correlatie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Statistische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toetsen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oneerlijke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dobbelsteen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solidFill>
                  <a:schemeClr val="bg1"/>
                </a:solidFill>
              </a:rPr>
              <a:t>Statistische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toetsen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gewichten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solidFill>
                  <a:schemeClr val="bg1"/>
                </a:solidFill>
              </a:rPr>
              <a:t>Statistische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toetsen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samengevat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Terug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naar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hersenen</a:t>
            </a:r>
            <a:endParaRPr lang="en-US" dirty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Volgende</a:t>
            </a:r>
            <a:r>
              <a:rPr lang="en-US" dirty="0" smtClean="0">
                <a:solidFill>
                  <a:schemeClr val="bg1"/>
                </a:solidFill>
              </a:rPr>
              <a:t> week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sz="half" idx="1"/>
          </p:nvPr>
        </p:nvSpPr>
        <p:spPr>
          <a:xfrm>
            <a:off x="457200" y="1384176"/>
            <a:ext cx="8686800" cy="492514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Volgende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week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marL="0">
              <a:buNone/>
            </a:pPr>
            <a:r>
              <a:rPr lang="en-US" dirty="0" smtClean="0">
                <a:solidFill>
                  <a:schemeClr val="bg1"/>
                </a:solidFill>
              </a:rPr>
              <a:t>10.00u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S345 (</a:t>
            </a:r>
            <a:r>
              <a:rPr lang="en-US" dirty="0" err="1" smtClean="0">
                <a:solidFill>
                  <a:schemeClr val="bg1"/>
                </a:solidFill>
              </a:rPr>
              <a:t>computerzaal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 smtClean="0">
              <a:solidFill>
                <a:schemeClr val="bg1"/>
              </a:solidFill>
            </a:endParaRPr>
          </a:p>
          <a:p>
            <a:pPr marL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>
              <a:buNone/>
            </a:pP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Huiswerk</a:t>
            </a:r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:</a:t>
            </a:r>
          </a:p>
          <a:p>
            <a:pPr marL="114300" indent="-45720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b</a:t>
            </a:r>
            <a:r>
              <a:rPr lang="en-US" dirty="0" err="1" smtClean="0">
                <a:solidFill>
                  <a:schemeClr val="bg1"/>
                </a:solidFill>
              </a:rPr>
              <a:t>estudeer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hoofdstuk</a:t>
            </a:r>
            <a:r>
              <a:rPr lang="en-US" dirty="0" smtClean="0">
                <a:solidFill>
                  <a:schemeClr val="bg1"/>
                </a:solidFill>
              </a:rPr>
              <a:t> I t/m IV in de syllabus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(</a:t>
            </a:r>
            <a:r>
              <a:rPr lang="en-US" dirty="0" err="1" smtClean="0">
                <a:solidFill>
                  <a:schemeClr val="bg1"/>
                </a:solidFill>
              </a:rPr>
              <a:t>begrijp</a:t>
            </a:r>
            <a:r>
              <a:rPr lang="en-US" dirty="0" smtClean="0">
                <a:solidFill>
                  <a:schemeClr val="bg1"/>
                </a:solidFill>
              </a:rPr>
              <a:t> je het </a:t>
            </a:r>
            <a:r>
              <a:rPr lang="en-US" dirty="0" err="1" smtClean="0">
                <a:solidFill>
                  <a:schemeClr val="bg1"/>
                </a:solidFill>
              </a:rPr>
              <a:t>allemaal</a:t>
            </a:r>
            <a:r>
              <a:rPr lang="en-US" dirty="0" smtClean="0">
                <a:solidFill>
                  <a:schemeClr val="bg1"/>
                </a:solidFill>
              </a:rPr>
              <a:t>?)</a:t>
            </a:r>
          </a:p>
          <a:p>
            <a:pPr marL="1143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ees </a:t>
            </a:r>
            <a:r>
              <a:rPr lang="en-US" dirty="0" err="1" smtClean="0">
                <a:solidFill>
                  <a:schemeClr val="bg1"/>
                </a:solidFill>
              </a:rPr>
              <a:t>hoofdstuk</a:t>
            </a:r>
            <a:r>
              <a:rPr lang="en-US" dirty="0" smtClean="0">
                <a:solidFill>
                  <a:schemeClr val="bg1"/>
                </a:solidFill>
              </a:rPr>
              <a:t> V en VI door. </a:t>
            </a:r>
            <a:r>
              <a:rPr lang="en-US" dirty="0" err="1" smtClean="0">
                <a:solidFill>
                  <a:schemeClr val="bg1"/>
                </a:solidFill>
              </a:rPr>
              <a:t>Dat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wordt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volgende</a:t>
            </a:r>
            <a:r>
              <a:rPr lang="en-US" dirty="0" smtClean="0">
                <a:solidFill>
                  <a:schemeClr val="bg1"/>
                </a:solidFill>
              </a:rPr>
              <a:t> week </a:t>
            </a:r>
            <a:r>
              <a:rPr lang="en-US" dirty="0" err="1" smtClean="0">
                <a:solidFill>
                  <a:schemeClr val="bg1"/>
                </a:solidFill>
              </a:rPr>
              <a:t>uitgelegd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114300" indent="-457200"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</a:rPr>
              <a:t>Probeer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opgave</a:t>
            </a:r>
            <a:r>
              <a:rPr lang="en-US" dirty="0" smtClean="0">
                <a:solidFill>
                  <a:schemeClr val="bg1"/>
                </a:solidFill>
              </a:rPr>
              <a:t> 8 </a:t>
            </a:r>
            <a:r>
              <a:rPr lang="en-US" dirty="0" err="1" smtClean="0">
                <a:solidFill>
                  <a:schemeClr val="bg1"/>
                </a:solidFill>
              </a:rPr>
              <a:t>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maken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114300" indent="-45720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NU: de </a:t>
            </a:r>
            <a:r>
              <a:rPr lang="en-US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rondleiding</a:t>
            </a:r>
            <a:endParaRPr lang="en-US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sz="half" idx="1"/>
          </p:nvPr>
        </p:nvSpPr>
        <p:spPr>
          <a:xfrm>
            <a:off x="457200" y="1384176"/>
            <a:ext cx="8686800" cy="4925144"/>
          </a:xfrm>
        </p:spPr>
        <p:txBody>
          <a:bodyPr>
            <a:normAutofit/>
          </a:bodyPr>
          <a:lstStyle/>
          <a:p>
            <a:pPr marL="0">
              <a:buNone/>
            </a:pPr>
            <a:endParaRPr lang="en-US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0">
              <a:buNone/>
            </a:pP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LET OP:</a:t>
            </a:r>
          </a:p>
          <a:p>
            <a:pPr marL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14300" indent="-4572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we </a:t>
            </a:r>
            <a:r>
              <a:rPr lang="en-US" dirty="0" err="1" smtClean="0">
                <a:solidFill>
                  <a:schemeClr val="bg1"/>
                </a:solidFill>
              </a:rPr>
              <a:t>zijn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gast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 het </a:t>
            </a:r>
            <a:r>
              <a:rPr lang="en-US" dirty="0" err="1" smtClean="0">
                <a:solidFill>
                  <a:schemeClr val="bg1"/>
                </a:solidFill>
              </a:rPr>
              <a:t>ziekenhuis</a:t>
            </a:r>
            <a:r>
              <a:rPr lang="en-US" dirty="0" smtClean="0">
                <a:solidFill>
                  <a:schemeClr val="bg1"/>
                </a:solidFill>
              </a:rPr>
              <a:t> en </a:t>
            </a:r>
            <a:r>
              <a:rPr lang="en-US" dirty="0" err="1" smtClean="0">
                <a:solidFill>
                  <a:schemeClr val="bg1"/>
                </a:solidFill>
              </a:rPr>
              <a:t>doen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rustig</a:t>
            </a:r>
            <a:endParaRPr lang="en-US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114300" indent="-45720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114300" indent="-4572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we </a:t>
            </a:r>
            <a:r>
              <a:rPr lang="en-US" dirty="0" err="1" smtClean="0">
                <a:solidFill>
                  <a:schemeClr val="bg1"/>
                </a:solidFill>
              </a:rPr>
              <a:t>blijven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bij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elkaar</a:t>
            </a:r>
            <a:endParaRPr lang="en-US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114300" indent="-45720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114300" indent="-45720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114300" indent="-45720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Overzicht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78904" y="1268760"/>
            <a:ext cx="8229600" cy="5328592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rgbClr val="FFFF00"/>
                </a:solidFill>
              </a:rPr>
              <a:t>Inleiding</a:t>
            </a:r>
            <a:r>
              <a:rPr lang="en-US" dirty="0" smtClean="0">
                <a:solidFill>
                  <a:srgbClr val="FFFF00"/>
                </a:solidFill>
              </a:rPr>
              <a:t>: het </a:t>
            </a:r>
            <a:r>
              <a:rPr lang="en-US" dirty="0" err="1" smtClean="0">
                <a:solidFill>
                  <a:srgbClr val="FFFF00"/>
                </a:solidFill>
              </a:rPr>
              <a:t>brein</a:t>
            </a:r>
            <a:endParaRPr lang="en-US" dirty="0" smtClean="0">
              <a:solidFill>
                <a:srgbClr val="FF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rgbClr val="FFFF00"/>
                </a:solidFill>
              </a:rPr>
              <a:t>Welke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neuronen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doen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mee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rgbClr val="FFFF00"/>
                </a:solidFill>
              </a:rPr>
              <a:t>Puntenwolk</a:t>
            </a:r>
            <a:endParaRPr lang="en-US" dirty="0" smtClean="0">
              <a:solidFill>
                <a:srgbClr val="FF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rgbClr val="FFFF00"/>
                </a:solidFill>
              </a:rPr>
              <a:t>Correlatie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/>
            </a:r>
            <a:br>
              <a:rPr lang="en-US" sz="1400" dirty="0" smtClean="0">
                <a:solidFill>
                  <a:srgbClr val="FFFF00"/>
                </a:solidFill>
              </a:rPr>
            </a:b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+ 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RONDLEIDING MRI scanner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rgbClr val="00FF00"/>
                </a:solidFill>
              </a:rPr>
              <a:t>Statistische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toetsen</a:t>
            </a:r>
            <a:r>
              <a:rPr lang="en-US" dirty="0" smtClean="0">
                <a:solidFill>
                  <a:srgbClr val="00FF00"/>
                </a:solidFill>
              </a:rPr>
              <a:t>: </a:t>
            </a:r>
            <a:r>
              <a:rPr lang="en-US" dirty="0" err="1" smtClean="0">
                <a:solidFill>
                  <a:srgbClr val="00FF00"/>
                </a:solidFill>
              </a:rPr>
              <a:t>oneerlijke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dobbelsteen</a:t>
            </a:r>
            <a:endParaRPr lang="en-US" dirty="0" smtClean="0">
              <a:solidFill>
                <a:srgbClr val="00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solidFill>
                  <a:srgbClr val="00FF00"/>
                </a:solidFill>
              </a:rPr>
              <a:t>Statistische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err="1">
                <a:solidFill>
                  <a:srgbClr val="00FF00"/>
                </a:solidFill>
              </a:rPr>
              <a:t>toetsen</a:t>
            </a:r>
            <a:r>
              <a:rPr lang="en-US" dirty="0">
                <a:solidFill>
                  <a:srgbClr val="00FF00"/>
                </a:solidFill>
              </a:rPr>
              <a:t>: </a:t>
            </a:r>
            <a:r>
              <a:rPr lang="en-US" dirty="0" err="1" smtClean="0">
                <a:solidFill>
                  <a:srgbClr val="00FF00"/>
                </a:solidFill>
              </a:rPr>
              <a:t>gewichten</a:t>
            </a:r>
            <a:endParaRPr lang="en-US" dirty="0" smtClean="0">
              <a:solidFill>
                <a:srgbClr val="00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solidFill>
                  <a:srgbClr val="00FF00"/>
                </a:solidFill>
              </a:rPr>
              <a:t>Statistische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toetsen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samengevat</a:t>
            </a:r>
            <a:endParaRPr lang="en-US" dirty="0" smtClean="0">
              <a:solidFill>
                <a:srgbClr val="00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rgbClr val="00FF00"/>
                </a:solidFill>
              </a:rPr>
              <a:t>Terug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naar</a:t>
            </a:r>
            <a:r>
              <a:rPr lang="en-US" dirty="0" smtClean="0">
                <a:solidFill>
                  <a:srgbClr val="00FF00"/>
                </a:solidFill>
              </a:rPr>
              <a:t> de </a:t>
            </a:r>
            <a:r>
              <a:rPr lang="en-US" dirty="0" err="1" smtClean="0">
                <a:solidFill>
                  <a:srgbClr val="00FF00"/>
                </a:solidFill>
              </a:rPr>
              <a:t>hersenen</a:t>
            </a:r>
            <a:endParaRPr lang="en-US" dirty="0">
              <a:solidFill>
                <a:srgbClr val="00FF00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 rot="16200000">
            <a:off x="-684584" y="1551742"/>
            <a:ext cx="249856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 dirty="0" err="1" smtClean="0">
                <a:solidFill>
                  <a:srgbClr val="FFFF00"/>
                </a:solidFill>
              </a:rPr>
              <a:t>vandaag</a:t>
            </a:r>
            <a:endParaRPr lang="en-US" sz="2600" b="0" dirty="0">
              <a:solidFill>
                <a:srgbClr val="FFFF00"/>
              </a:solidFill>
              <a:sym typeface="Mathematica1" pitchFamily="2" charset="2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 rot="16200000">
            <a:off x="-679533" y="4813815"/>
            <a:ext cx="249856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 dirty="0" err="1" smtClean="0">
                <a:solidFill>
                  <a:srgbClr val="00FF00"/>
                </a:solidFill>
              </a:rPr>
              <a:t>volgende</a:t>
            </a:r>
            <a:r>
              <a:rPr lang="en-US" sz="2600" b="0" dirty="0" smtClean="0">
                <a:solidFill>
                  <a:srgbClr val="00FF00"/>
                </a:solidFill>
              </a:rPr>
              <a:t> week</a:t>
            </a:r>
            <a:endParaRPr lang="en-US" sz="2600" b="0" dirty="0">
              <a:solidFill>
                <a:srgbClr val="00FF00"/>
              </a:solidFill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679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Overzicht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rgbClr val="FFFF00"/>
                </a:solidFill>
              </a:rPr>
              <a:t>Inleiding</a:t>
            </a:r>
            <a:r>
              <a:rPr lang="en-US" dirty="0" smtClean="0">
                <a:solidFill>
                  <a:srgbClr val="FFFF00"/>
                </a:solidFill>
              </a:rPr>
              <a:t>: het </a:t>
            </a:r>
            <a:r>
              <a:rPr lang="en-US" dirty="0" err="1" smtClean="0">
                <a:solidFill>
                  <a:srgbClr val="FFFF00"/>
                </a:solidFill>
              </a:rPr>
              <a:t>brein</a:t>
            </a:r>
            <a:endParaRPr lang="en-US" dirty="0" smtClean="0">
              <a:solidFill>
                <a:srgbClr val="FF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Welke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neuronen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Puntenwolk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Correlatie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Statistische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toetsen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oneerlijke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dobbelsteen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solidFill>
                  <a:schemeClr val="bg1"/>
                </a:solidFill>
              </a:rPr>
              <a:t>Statistische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toetsen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gewichten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>
                <a:solidFill>
                  <a:schemeClr val="bg1"/>
                </a:solidFill>
              </a:rPr>
              <a:t>Statistische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toetsen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samengevat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err="1" smtClean="0">
                <a:solidFill>
                  <a:schemeClr val="bg1"/>
                </a:solidFill>
              </a:rPr>
              <a:t>Terug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naar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hersenen</a:t>
            </a:r>
            <a:endParaRPr lang="en-US" dirty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6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Neuronen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72816"/>
            <a:ext cx="6477000" cy="4064000"/>
          </a:xfrm>
          <a:prstGeom prst="rect">
            <a:avLst/>
          </a:prstGeom>
        </p:spPr>
      </p:pic>
      <p:sp>
        <p:nvSpPr>
          <p:cNvPr id="70" name="Text Box 16"/>
          <p:cNvSpPr txBox="1">
            <a:spLocks noChangeArrowheads="1"/>
          </p:cNvSpPr>
          <p:nvPr/>
        </p:nvSpPr>
        <p:spPr bwMode="auto">
          <a:xfrm>
            <a:off x="899592" y="5961211"/>
            <a:ext cx="746335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 dirty="0" smtClean="0">
                <a:solidFill>
                  <a:schemeClr val="bg1"/>
                </a:solidFill>
              </a:rPr>
              <a:t>Het </a:t>
            </a:r>
            <a:r>
              <a:rPr lang="en-US" sz="2600" b="0" dirty="0" err="1" smtClean="0">
                <a:solidFill>
                  <a:schemeClr val="bg1"/>
                </a:solidFill>
              </a:rPr>
              <a:t>brein</a:t>
            </a:r>
            <a:r>
              <a:rPr lang="en-US" sz="2600" b="0" dirty="0" smtClean="0">
                <a:solidFill>
                  <a:schemeClr val="bg1"/>
                </a:solidFill>
              </a:rPr>
              <a:t> </a:t>
            </a:r>
            <a:r>
              <a:rPr lang="en-US" sz="2600" b="0" dirty="0" err="1" smtClean="0">
                <a:solidFill>
                  <a:schemeClr val="bg1"/>
                </a:solidFill>
              </a:rPr>
              <a:t>bestaat</a:t>
            </a:r>
            <a:r>
              <a:rPr lang="en-US" sz="2600" b="0" dirty="0" smtClean="0">
                <a:solidFill>
                  <a:schemeClr val="bg1"/>
                </a:solidFill>
              </a:rPr>
              <a:t> </a:t>
            </a:r>
            <a:r>
              <a:rPr lang="en-US" sz="2600" b="0" dirty="0" err="1" smtClean="0">
                <a:solidFill>
                  <a:schemeClr val="bg1"/>
                </a:solidFill>
              </a:rPr>
              <a:t>uit</a:t>
            </a:r>
            <a:r>
              <a:rPr lang="en-US" sz="2600" b="0" dirty="0" smtClean="0">
                <a:solidFill>
                  <a:schemeClr val="bg1"/>
                </a:solidFill>
              </a:rPr>
              <a:t> circa 10</a:t>
            </a:r>
            <a:r>
              <a:rPr lang="en-US" sz="2600" b="0" baseline="30000" dirty="0" smtClean="0">
                <a:solidFill>
                  <a:schemeClr val="bg1"/>
                </a:solidFill>
              </a:rPr>
              <a:t>13</a:t>
            </a:r>
            <a:r>
              <a:rPr lang="en-US" sz="2600" b="0" dirty="0" smtClean="0">
                <a:solidFill>
                  <a:schemeClr val="bg1"/>
                </a:solidFill>
              </a:rPr>
              <a:t> </a:t>
            </a:r>
            <a:r>
              <a:rPr lang="en-US" sz="2600" b="0" dirty="0" err="1" smtClean="0">
                <a:solidFill>
                  <a:schemeClr val="bg1"/>
                </a:solidFill>
              </a:rPr>
              <a:t>neuronen</a:t>
            </a:r>
            <a:r>
              <a:rPr lang="en-US" sz="2600" b="0" dirty="0" smtClean="0">
                <a:solidFill>
                  <a:schemeClr val="bg1"/>
                </a:solidFill>
              </a:rPr>
              <a:t>.</a:t>
            </a:r>
            <a:endParaRPr lang="en-US" sz="2600" b="0" dirty="0">
              <a:solidFill>
                <a:schemeClr val="bg1"/>
              </a:solidFill>
              <a:sym typeface="Mathematica1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EEG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98079"/>
            <a:ext cx="3619500" cy="4467225"/>
          </a:xfrm>
          <a:prstGeom prst="rect">
            <a:avLst/>
          </a:prstGeom>
          <a:noFill/>
          <a:ln w="73025">
            <a:solidFill>
              <a:srgbClr val="00278A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521706" y="1688028"/>
            <a:ext cx="460851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 dirty="0" smtClean="0">
                <a:solidFill>
                  <a:schemeClr val="bg1"/>
                </a:solidFill>
              </a:rPr>
              <a:t>Met EEG kun je de </a:t>
            </a:r>
            <a:r>
              <a:rPr lang="en-US" sz="2600" b="0" dirty="0" err="1" smtClean="0">
                <a:solidFill>
                  <a:schemeClr val="bg1"/>
                </a:solidFill>
              </a:rPr>
              <a:t>elektrische</a:t>
            </a:r>
            <a:r>
              <a:rPr lang="en-US" sz="2600" b="0" dirty="0" smtClean="0">
                <a:solidFill>
                  <a:schemeClr val="bg1"/>
                </a:solidFill>
              </a:rPr>
              <a:t> </a:t>
            </a:r>
            <a:r>
              <a:rPr lang="en-US" sz="2600" b="0" dirty="0" err="1" smtClean="0">
                <a:solidFill>
                  <a:schemeClr val="bg1"/>
                </a:solidFill>
              </a:rPr>
              <a:t>potentiaal</a:t>
            </a:r>
            <a:r>
              <a:rPr lang="en-US" sz="2600" b="0" dirty="0" smtClean="0">
                <a:solidFill>
                  <a:schemeClr val="bg1"/>
                </a:solidFill>
              </a:rPr>
              <a:t> </a:t>
            </a:r>
            <a:r>
              <a:rPr lang="en-US" sz="2600" b="0" dirty="0" err="1" smtClean="0">
                <a:solidFill>
                  <a:schemeClr val="bg1"/>
                </a:solidFill>
              </a:rPr>
              <a:t>meten</a:t>
            </a:r>
            <a:r>
              <a:rPr lang="en-US" sz="2600" b="0" dirty="0" smtClean="0">
                <a:solidFill>
                  <a:schemeClr val="bg1"/>
                </a:solidFill>
              </a:rPr>
              <a:t> op de </a:t>
            </a:r>
            <a:r>
              <a:rPr lang="en-US" sz="2600" b="0" dirty="0" err="1" smtClean="0">
                <a:solidFill>
                  <a:schemeClr val="bg1"/>
                </a:solidFill>
              </a:rPr>
              <a:t>hoofdhuid</a:t>
            </a:r>
            <a:r>
              <a:rPr lang="en-US" sz="2600" b="0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600" b="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600" dirty="0" smtClean="0">
                <a:solidFill>
                  <a:schemeClr val="bg1"/>
                </a:solidFill>
                <a:sym typeface="Mathematica1" pitchFamily="2" charset="2"/>
              </a:rPr>
              <a:t>EEG </a:t>
            </a:r>
            <a:r>
              <a:rPr lang="en-US" sz="2600" dirty="0" err="1" smtClean="0">
                <a:solidFill>
                  <a:schemeClr val="bg1"/>
                </a:solidFill>
                <a:sym typeface="Mathematica1" pitchFamily="2" charset="2"/>
              </a:rPr>
              <a:t>signalen</a:t>
            </a:r>
            <a:r>
              <a:rPr lang="en-US" sz="26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sym typeface="Mathematica1" pitchFamily="2" charset="2"/>
              </a:rPr>
              <a:t>zijn</a:t>
            </a:r>
            <a:r>
              <a:rPr lang="en-US" sz="2600" dirty="0" smtClean="0">
                <a:solidFill>
                  <a:schemeClr val="bg1"/>
                </a:solidFill>
                <a:sym typeface="Mathematica1" pitchFamily="2" charset="2"/>
              </a:rPr>
              <a:t> de </a:t>
            </a:r>
            <a:r>
              <a:rPr lang="en-US" sz="2600" dirty="0" err="1" smtClean="0">
                <a:solidFill>
                  <a:schemeClr val="bg1"/>
                </a:solidFill>
                <a:sym typeface="Mathematica1" pitchFamily="2" charset="2"/>
              </a:rPr>
              <a:t>elektrische</a:t>
            </a:r>
            <a:r>
              <a:rPr lang="en-US" sz="2600" dirty="0" smtClean="0">
                <a:solidFill>
                  <a:schemeClr val="bg1"/>
                </a:solidFill>
                <a:sym typeface="Mathematica1" pitchFamily="2" charset="2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sym typeface="Mathematica1" pitchFamily="2" charset="2"/>
              </a:rPr>
              <a:t>signalen</a:t>
            </a:r>
            <a:r>
              <a:rPr lang="en-US" sz="2600" dirty="0" smtClean="0">
                <a:solidFill>
                  <a:schemeClr val="bg1"/>
                </a:solidFill>
                <a:sym typeface="Mathematica1" pitchFamily="2" charset="2"/>
              </a:rPr>
              <a:t>. </a:t>
            </a:r>
            <a:endParaRPr lang="en-US" sz="2600" b="0" dirty="0">
              <a:solidFill>
                <a:schemeClr val="bg1"/>
              </a:solidFill>
              <a:sym typeface="Mathematica1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Voorbeelden</a:t>
            </a:r>
            <a:r>
              <a:rPr lang="en-US" dirty="0" smtClean="0">
                <a:solidFill>
                  <a:schemeClr val="bg1"/>
                </a:solidFill>
              </a:rPr>
              <a:t> van EEG </a:t>
            </a:r>
            <a:r>
              <a:rPr lang="en-US" dirty="0" err="1" smtClean="0">
                <a:solidFill>
                  <a:schemeClr val="bg1"/>
                </a:solidFill>
              </a:rPr>
              <a:t>metingen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4657521" cy="454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319" y="2505775"/>
            <a:ext cx="386114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11" descr="M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312368" cy="3312368"/>
          </a:xfrm>
          <a:prstGeom prst="rect">
            <a:avLst/>
          </a:prstGeom>
          <a:noFill/>
          <a:ln w="28575">
            <a:solidFill>
              <a:srgbClr val="00278A"/>
            </a:solidFill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8310" y="1795636"/>
            <a:ext cx="5118906" cy="3937620"/>
          </a:xfrm>
          <a:prstGeom prst="rect">
            <a:avLst/>
          </a:prstGeom>
          <a:noFill/>
          <a:ln w="28575">
            <a:solidFill>
              <a:srgbClr val="00278A"/>
            </a:solidFill>
            <a:miter lim="800000"/>
            <a:headEnd/>
            <a:tailEnd/>
          </a:ln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60040" y="6032901"/>
            <a:ext cx="86764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 dirty="0" smtClean="0">
                <a:solidFill>
                  <a:schemeClr val="bg1"/>
                </a:solidFill>
              </a:rPr>
              <a:t>Met MRI kun je </a:t>
            </a:r>
            <a:r>
              <a:rPr lang="en-US" sz="2600" dirty="0" err="1" smtClean="0">
                <a:solidFill>
                  <a:schemeClr val="bg1"/>
                </a:solidFill>
              </a:rPr>
              <a:t>bloedtoevoer</a:t>
            </a:r>
            <a:r>
              <a:rPr lang="en-US" sz="2600" dirty="0" smtClean="0">
                <a:solidFill>
                  <a:schemeClr val="bg1"/>
                </a:solidFill>
              </a:rPr>
              <a:t> in de </a:t>
            </a:r>
            <a:r>
              <a:rPr lang="en-US" sz="2600" dirty="0" err="1" smtClean="0">
                <a:solidFill>
                  <a:schemeClr val="bg1"/>
                </a:solidFill>
              </a:rPr>
              <a:t>hersenen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meten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  <a:endParaRPr lang="en-US" sz="2600" b="0" dirty="0">
              <a:solidFill>
                <a:schemeClr val="bg1"/>
              </a:solidFill>
              <a:sym typeface="Mathematica1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Voorbeelden</a:t>
            </a:r>
            <a:r>
              <a:rPr lang="en-US" dirty="0" smtClean="0">
                <a:solidFill>
                  <a:schemeClr val="bg1"/>
                </a:solidFill>
              </a:rPr>
              <a:t> MRI </a:t>
            </a:r>
            <a:r>
              <a:rPr lang="en-US" dirty="0" err="1" smtClean="0">
                <a:solidFill>
                  <a:schemeClr val="bg1"/>
                </a:solidFill>
              </a:rPr>
              <a:t>beelden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8A-754D-4263-9B63-1F15E674ACC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686800" cy="54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f                                                                       </a:t>
            </a:r>
            <a:r>
              <a:rPr lang="en-US" dirty="0" err="1" smtClean="0">
                <a:solidFill>
                  <a:schemeClr val="bg1"/>
                </a:solidFill>
              </a:rPr>
              <a:t>brein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   f                                                                     </a:t>
            </a:r>
            <a:r>
              <a:rPr lang="en-US" dirty="0" err="1" smtClean="0">
                <a:solidFill>
                  <a:schemeClr val="bg1"/>
                </a:solidFill>
              </a:rPr>
              <a:t>knie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f                                                                         </a:t>
            </a:r>
            <a:r>
              <a:rPr lang="en-US" dirty="0" err="1" smtClean="0">
                <a:solidFill>
                  <a:schemeClr val="bg1"/>
                </a:solidFill>
              </a:rPr>
              <a:t>longen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   f                                                                     lever</a:t>
            </a:r>
          </a:p>
        </p:txBody>
      </p:sp>
      <p:pic>
        <p:nvPicPr>
          <p:cNvPr id="9" name="Picture 16" descr="m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2371764" cy="2520000"/>
          </a:xfrm>
          <a:prstGeom prst="rect">
            <a:avLst/>
          </a:prstGeom>
          <a:noFill/>
          <a:ln w="28575">
            <a:solidFill>
              <a:srgbClr val="00278A"/>
            </a:solidFill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556792"/>
            <a:ext cx="1930320" cy="2520000"/>
          </a:xfrm>
          <a:prstGeom prst="rect">
            <a:avLst/>
          </a:prstGeom>
          <a:noFill/>
          <a:ln w="28575">
            <a:solidFill>
              <a:srgbClr val="00278A"/>
            </a:solidFill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56792"/>
            <a:ext cx="2520000" cy="2520000"/>
          </a:xfrm>
          <a:prstGeom prst="rect">
            <a:avLst/>
          </a:prstGeom>
          <a:noFill/>
          <a:ln w="28575">
            <a:solidFill>
              <a:srgbClr val="00278A"/>
            </a:solidFill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93096"/>
            <a:ext cx="222297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293096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293096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</TotalTime>
  <Words>452</Words>
  <Application>Microsoft Macintosh PowerPoint</Application>
  <PresentationFormat>On-screen Show (4:3)</PresentationFormat>
  <Paragraphs>146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Haal meer uit je Hersenen masterclass wiskunde</vt:lpstr>
      <vt:lpstr>Overzicht</vt:lpstr>
      <vt:lpstr>Overzicht</vt:lpstr>
      <vt:lpstr>Overzicht</vt:lpstr>
      <vt:lpstr>Neuronen</vt:lpstr>
      <vt:lpstr>EEG</vt:lpstr>
      <vt:lpstr>Voorbeelden van EEG metingen</vt:lpstr>
      <vt:lpstr>MRI</vt:lpstr>
      <vt:lpstr>Voorbeelden MRI beelden</vt:lpstr>
      <vt:lpstr>MRI signalen per voxel</vt:lpstr>
      <vt:lpstr>Overzicht</vt:lpstr>
      <vt:lpstr>Relatie tussen signalen</vt:lpstr>
      <vt:lpstr>Overzicht</vt:lpstr>
      <vt:lpstr>de gegevens (x1,y1), … ,(xn,yn)</vt:lpstr>
      <vt:lpstr>de scatter plot van (x1,y1), … ,(xn,yn)</vt:lpstr>
      <vt:lpstr>Overzicht</vt:lpstr>
      <vt:lpstr>Correlatie</vt:lpstr>
      <vt:lpstr>Correlatie (vervolg)</vt:lpstr>
      <vt:lpstr>Correlatiewaarden voor </vt:lpstr>
      <vt:lpstr>Volgende week</vt:lpstr>
      <vt:lpstr>NU: de rondleiding</vt:lpstr>
    </vt:vector>
  </TitlesOfParts>
  <Company>VU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Brainstorm meeting Brain Imaging &amp; Complex Analysis</dc:title>
  <dc:creator>Bijma</dc:creator>
  <cp:lastModifiedBy>Fetsje Bijma</cp:lastModifiedBy>
  <cp:revision>69</cp:revision>
  <dcterms:created xsi:type="dcterms:W3CDTF">2010-06-11T07:20:14Z</dcterms:created>
  <dcterms:modified xsi:type="dcterms:W3CDTF">2015-10-26T10:35:15Z</dcterms:modified>
</cp:coreProperties>
</file>