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5" r:id="rId3"/>
    <p:sldId id="328" r:id="rId4"/>
    <p:sldId id="258" r:id="rId5"/>
    <p:sldId id="342" r:id="rId6"/>
    <p:sldId id="336" r:id="rId7"/>
    <p:sldId id="337" r:id="rId8"/>
    <p:sldId id="338" r:id="rId9"/>
    <p:sldId id="339" r:id="rId10"/>
    <p:sldId id="343" r:id="rId11"/>
    <p:sldId id="340" r:id="rId12"/>
    <p:sldId id="344" r:id="rId13"/>
    <p:sldId id="346" r:id="rId14"/>
    <p:sldId id="341" r:id="rId15"/>
    <p:sldId id="32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8A"/>
    <a:srgbClr val="00FF00"/>
    <a:srgbClr val="00164C"/>
    <a:srgbClr val="85A8FF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81" d="100"/>
          <a:sy n="81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E34E-C763-E24C-AF1E-A0E0AD450E92}" type="datetimeFigureOut">
              <a:rPr lang="en-US" smtClean="0"/>
              <a:t>29-01-14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E1B3C-6705-E44C-9EEA-295B3BAB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76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5C9-1CAB-4FB9-9B4C-F70AD1231E64}" type="datetimeFigureOut">
              <a:rPr lang="en-US" smtClean="0"/>
              <a:pPr/>
              <a:t>29-01-14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9F53B-AD2B-4646-B89E-140B9512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30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F53B-AD2B-4646-B89E-140B951220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F53B-AD2B-4646-B89E-140B951220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F53B-AD2B-4646-B89E-140B951220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F53B-AD2B-4646-B89E-140B951220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F53B-AD2B-4646-B89E-140B951220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F53B-AD2B-4646-B89E-140B951220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F53B-AD2B-4646-B89E-140B951220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7FF"/>
            </a:gs>
            <a:gs pos="100000">
              <a:srgbClr val="000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64096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Haal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meer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uit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je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Hersenen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masterclass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wiskunde</a:t>
            </a:r>
            <a:endParaRPr lang="en-US" sz="3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Fetsje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Bijma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Vrije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Universiteit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 Amsterdam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f.bijma@vu.nl</a:t>
            </a:r>
            <a:endParaRPr lang="en-US" sz="2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Overzicht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Inleiding</a:t>
            </a:r>
            <a:r>
              <a:rPr lang="en-US" dirty="0" smtClean="0">
                <a:solidFill>
                  <a:schemeClr val="bg1"/>
                </a:solidFill>
              </a:rPr>
              <a:t>: het </a:t>
            </a:r>
            <a:r>
              <a:rPr lang="en-US" dirty="0" err="1" smtClean="0">
                <a:solidFill>
                  <a:schemeClr val="bg1"/>
                </a:solidFill>
              </a:rPr>
              <a:t>brein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Welke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Puntenwolk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Correlatie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Statistische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oneerlijke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dobbelsteen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toetsen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gewichten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rgbClr val="FFFF00"/>
                </a:solidFill>
              </a:rPr>
              <a:t>Statistische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toetsen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samengevat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Terug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naar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hersenen</a:t>
            </a: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statistische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55576" y="1412776"/>
            <a:ext cx="76328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Een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toets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bestaat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uit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sym typeface="Mathematica1" pitchFamily="2" charset="2"/>
              </a:rPr>
              <a:t>nulhypothese</a:t>
            </a:r>
            <a:r>
              <a:rPr lang="en-US" sz="2800" dirty="0" smtClean="0">
                <a:solidFill>
                  <a:srgbClr val="FFFF00"/>
                </a:solidFill>
                <a:sym typeface="Mathematica1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(de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bewering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die we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willen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toetsen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sym typeface="Mathematica1" pitchFamily="2" charset="2"/>
              </a:rPr>
              <a:t>e</a:t>
            </a:r>
            <a:r>
              <a:rPr lang="en-US" sz="2800" b="0" dirty="0" err="1" smtClean="0">
                <a:solidFill>
                  <a:schemeClr val="bg1"/>
                </a:solidFill>
                <a:sym typeface="Mathematica1" pitchFamily="2" charset="2"/>
              </a:rPr>
              <a:t>en</a:t>
            </a:r>
            <a:r>
              <a:rPr lang="en-US" sz="2800" b="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b="0" dirty="0" err="1" smtClean="0">
                <a:solidFill>
                  <a:srgbClr val="FFFF00"/>
                </a:solidFill>
                <a:sym typeface="Mathematica1" pitchFamily="2" charset="2"/>
              </a:rPr>
              <a:t>toetsingsgrootheid</a:t>
            </a:r>
            <a:r>
              <a:rPr lang="en-US" sz="2800" b="0" dirty="0" smtClean="0">
                <a:solidFill>
                  <a:srgbClr val="FFFF00"/>
                </a:solidFill>
                <a:sym typeface="Mathematica1" pitchFamily="2" charset="2"/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  <a:sym typeface="Mathematica1" pitchFamily="2" charset="2"/>
              </a:rPr>
              <a:t>(</a:t>
            </a:r>
            <a:r>
              <a:rPr lang="en-US" sz="2800" b="0" dirty="0" err="1" smtClean="0">
                <a:solidFill>
                  <a:schemeClr val="bg1"/>
                </a:solidFill>
                <a:sym typeface="Mathematica1" pitchFamily="2" charset="2"/>
              </a:rPr>
              <a:t>een</a:t>
            </a:r>
            <a:r>
              <a:rPr lang="en-US" sz="2800" b="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sym typeface="Mathematica1" pitchFamily="2" charset="2"/>
              </a:rPr>
              <a:t>getal</a:t>
            </a:r>
            <a:r>
              <a:rPr lang="en-US" sz="2800" b="0" dirty="0" smtClean="0">
                <a:solidFill>
                  <a:schemeClr val="bg1"/>
                </a:solidFill>
                <a:sym typeface="Mathematica1" pitchFamily="2" charset="2"/>
              </a:rPr>
              <a:t> die je </a:t>
            </a:r>
            <a:r>
              <a:rPr lang="en-US" sz="2800" b="0" dirty="0" err="1" smtClean="0">
                <a:solidFill>
                  <a:schemeClr val="bg1"/>
                </a:solidFill>
                <a:sym typeface="Mathematica1" pitchFamily="2" charset="2"/>
              </a:rPr>
              <a:t>steekproefwaarden</a:t>
            </a:r>
            <a:r>
              <a:rPr lang="en-US" sz="2800" b="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sym typeface="Mathematica1" pitchFamily="2" charset="2"/>
              </a:rPr>
              <a:t>samenvat</a:t>
            </a:r>
            <a:r>
              <a:rPr lang="en-US" sz="2800" b="0" dirty="0" smtClean="0">
                <a:solidFill>
                  <a:schemeClr val="bg1"/>
                </a:solidFill>
                <a:sym typeface="Mathematica1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sym typeface="Mathematica1" pitchFamily="2" charset="2"/>
              </a:rPr>
              <a:t>e</a:t>
            </a:r>
            <a:r>
              <a:rPr lang="en-US" sz="2800" b="0" dirty="0" err="1" smtClean="0">
                <a:solidFill>
                  <a:schemeClr val="bg1"/>
                </a:solidFill>
                <a:sym typeface="Mathematica1" pitchFamily="2" charset="2"/>
              </a:rPr>
              <a:t>en</a:t>
            </a:r>
            <a:r>
              <a:rPr lang="en-US" sz="2800" b="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b="0" dirty="0" smtClean="0">
                <a:solidFill>
                  <a:srgbClr val="FFFF00"/>
                </a:solidFill>
                <a:sym typeface="Mathematica1" pitchFamily="2" charset="2"/>
              </a:rPr>
              <a:t>p-</a:t>
            </a:r>
            <a:r>
              <a:rPr lang="en-US" sz="2800" b="0" dirty="0" err="1" smtClean="0">
                <a:solidFill>
                  <a:srgbClr val="FFFF00"/>
                </a:solidFill>
                <a:sym typeface="Mathematica1" pitchFamily="2" charset="2"/>
              </a:rPr>
              <a:t>waarde</a:t>
            </a:r>
            <a:r>
              <a:rPr lang="en-US" sz="2800" b="0" dirty="0" smtClean="0">
                <a:solidFill>
                  <a:srgbClr val="FFFF00"/>
                </a:solidFill>
                <a:sym typeface="Mathematica1" pitchFamily="2" charset="2"/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  <a:sym typeface="Mathematica1" pitchFamily="2" charset="2"/>
              </a:rPr>
              <a:t>(</a:t>
            </a:r>
            <a:r>
              <a:rPr lang="en-US" sz="2800" b="0" dirty="0" err="1" smtClean="0">
                <a:solidFill>
                  <a:schemeClr val="bg1"/>
                </a:solidFill>
                <a:sym typeface="Mathematica1" pitchFamily="2" charset="2"/>
              </a:rPr>
              <a:t>bijv</a:t>
            </a:r>
            <a:r>
              <a:rPr lang="en-US" sz="2800" b="0" dirty="0" smtClean="0">
                <a:solidFill>
                  <a:schemeClr val="bg1"/>
                </a:solidFill>
                <a:sym typeface="Mathematica1" pitchFamily="2" charset="2"/>
              </a:rPr>
              <a:t>. met </a:t>
            </a:r>
            <a:r>
              <a:rPr lang="en-US" sz="2800" b="0" dirty="0" err="1" smtClean="0">
                <a:solidFill>
                  <a:schemeClr val="bg1"/>
                </a:solidFill>
                <a:sym typeface="Mathematica1" pitchFamily="2" charset="2"/>
              </a:rPr>
              <a:t>simulatie</a:t>
            </a:r>
            <a:r>
              <a:rPr lang="en-US" sz="2800" b="0" dirty="0" smtClean="0">
                <a:solidFill>
                  <a:schemeClr val="bg1"/>
                </a:solidFill>
                <a:sym typeface="Mathematica1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de </a:t>
            </a:r>
            <a:r>
              <a:rPr lang="en-US" sz="2800" dirty="0" err="1" smtClean="0">
                <a:solidFill>
                  <a:srgbClr val="FFFF00"/>
                </a:solidFill>
                <a:sym typeface="Mathematica1" pitchFamily="2" charset="2"/>
              </a:rPr>
              <a:t>conclusie</a:t>
            </a:r>
            <a:r>
              <a:rPr lang="en-US" sz="2800" dirty="0" smtClean="0">
                <a:solidFill>
                  <a:srgbClr val="FFFF00"/>
                </a:solidFill>
                <a:sym typeface="Mathematica1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zwak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of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sterk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)</a:t>
            </a:r>
            <a:endParaRPr lang="en-US" sz="2800" b="0" dirty="0">
              <a:solidFill>
                <a:schemeClr val="bg1"/>
              </a:solidFill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095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Overzicht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Inleiding</a:t>
            </a:r>
            <a:r>
              <a:rPr lang="en-US" dirty="0" smtClean="0">
                <a:solidFill>
                  <a:schemeClr val="bg1"/>
                </a:solidFill>
              </a:rPr>
              <a:t>: het </a:t>
            </a:r>
            <a:r>
              <a:rPr lang="en-US" dirty="0" err="1" smtClean="0">
                <a:solidFill>
                  <a:schemeClr val="bg1"/>
                </a:solidFill>
              </a:rPr>
              <a:t>brein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Welke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Puntenwolk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Correlatie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Statistische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oneerlijke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dobbelsteen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toetsen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gewichten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samengevat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Terug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naar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hersenen</a:t>
            </a:r>
            <a:endParaRPr lang="en-US" dirty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Welke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signa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07671"/>
            <a:ext cx="5184576" cy="44975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39552" y="5930116"/>
            <a:ext cx="8610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Per voxel </a:t>
            </a:r>
            <a:r>
              <a:rPr lang="en-US" sz="2800" dirty="0" err="1" smtClean="0">
                <a:solidFill>
                  <a:schemeClr val="bg1"/>
                </a:solidFill>
              </a:rPr>
              <a:t>een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toets</a:t>
            </a:r>
            <a:r>
              <a:rPr lang="en-US" sz="2800" dirty="0" smtClean="0">
                <a:solidFill>
                  <a:schemeClr val="bg1"/>
                </a:solidFill>
              </a:rPr>
              <a:t> op </a:t>
            </a:r>
            <a:r>
              <a:rPr lang="en-US" sz="2800" dirty="0" err="1" smtClean="0">
                <a:solidFill>
                  <a:schemeClr val="bg1"/>
                </a:solidFill>
              </a:rPr>
              <a:t>significante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correlatie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b="0" dirty="0">
              <a:solidFill>
                <a:srgbClr val="FFFF00"/>
              </a:solidFill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250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Resultaten</a:t>
            </a:r>
            <a:r>
              <a:rPr lang="en-US" dirty="0" smtClean="0">
                <a:solidFill>
                  <a:schemeClr val="bg1"/>
                </a:solidFill>
              </a:rPr>
              <a:t> van fMRI </a:t>
            </a:r>
            <a:r>
              <a:rPr lang="en-US" dirty="0" err="1" smtClean="0">
                <a:solidFill>
                  <a:schemeClr val="bg1"/>
                </a:solidFill>
              </a:rPr>
              <a:t>analyse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23528" y="1628800"/>
            <a:ext cx="8335962" cy="4749800"/>
            <a:chOff x="349" y="584"/>
            <a:chExt cx="5251" cy="299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8984" b="19792"/>
            <a:stretch>
              <a:fillRect/>
            </a:stretch>
          </p:blipFill>
          <p:spPr bwMode="auto">
            <a:xfrm>
              <a:off x="349" y="584"/>
              <a:ext cx="5251" cy="2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086" y="315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53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Afsluiting</a:t>
            </a:r>
            <a:endParaRPr lang="en-US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sz="half" idx="1"/>
          </p:nvPr>
        </p:nvSpPr>
        <p:spPr>
          <a:xfrm>
            <a:off x="457200" y="1384176"/>
            <a:ext cx="8686800" cy="4925144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>
              <a:buNone/>
            </a:pP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Bedankt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voor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je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komst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!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Vond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je het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leuk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?</a:t>
            </a:r>
          </a:p>
          <a:p>
            <a:pPr marL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4300" indent="-457200"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Comic Sans MS"/>
                <a:cs typeface="Comic Sans MS"/>
              </a:rPr>
              <a:t>v</a:t>
            </a:r>
            <a:r>
              <a:rPr lang="en-US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ul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enquête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 in!</a:t>
            </a:r>
            <a:endParaRPr lang="en-US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114300" indent="-457200">
              <a:buFontTx/>
              <a:buChar char="-"/>
            </a:pPr>
            <a:endParaRPr lang="en-US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14300" indent="-457200"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Comic Sans MS"/>
                <a:cs typeface="Comic Sans MS"/>
              </a:rPr>
              <a:t>n</a:t>
            </a:r>
            <a:r>
              <a:rPr lang="en-US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eem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een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 folder </a:t>
            </a:r>
            <a:r>
              <a:rPr lang="en-US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mee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!</a:t>
            </a:r>
            <a:endParaRPr lang="en-US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114300" indent="-4572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114300" indent="-4572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114300" indent="-4572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4375" y="5619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Overzicht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78904" y="1268760"/>
            <a:ext cx="8229600" cy="532859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Inleiding</a:t>
            </a:r>
            <a:r>
              <a:rPr lang="en-US" dirty="0" smtClean="0">
                <a:solidFill>
                  <a:srgbClr val="FFFF00"/>
                </a:solidFill>
              </a:rPr>
              <a:t>: het </a:t>
            </a:r>
            <a:r>
              <a:rPr lang="en-US" dirty="0" err="1" smtClean="0">
                <a:solidFill>
                  <a:srgbClr val="FFFF00"/>
                </a:solidFill>
              </a:rPr>
              <a:t>brein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Welke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neuronen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Puntenwolk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Correlatie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+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RONDLEIDING MRI scanner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00FF00"/>
                </a:solidFill>
              </a:rPr>
              <a:t>Statistische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toetsen</a:t>
            </a:r>
            <a:r>
              <a:rPr lang="en-US" dirty="0" smtClean="0">
                <a:solidFill>
                  <a:srgbClr val="00FF00"/>
                </a:solidFill>
              </a:rPr>
              <a:t>: </a:t>
            </a:r>
            <a:r>
              <a:rPr lang="en-US" dirty="0" err="1" smtClean="0">
                <a:solidFill>
                  <a:srgbClr val="00FF00"/>
                </a:solidFill>
              </a:rPr>
              <a:t>oneerlijke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dobbelsteen</a:t>
            </a:r>
            <a:endParaRPr lang="en-US" dirty="0" smtClean="0">
              <a:solidFill>
                <a:srgbClr val="00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rgbClr val="00FF00"/>
                </a:solidFill>
              </a:rPr>
              <a:t>Statistische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toetsen</a:t>
            </a:r>
            <a:r>
              <a:rPr lang="en-US" dirty="0">
                <a:solidFill>
                  <a:srgbClr val="00FF00"/>
                </a:solidFill>
              </a:rPr>
              <a:t>: </a:t>
            </a:r>
            <a:r>
              <a:rPr lang="en-US" dirty="0" err="1" smtClean="0">
                <a:solidFill>
                  <a:srgbClr val="00FF00"/>
                </a:solidFill>
              </a:rPr>
              <a:t>gewichten</a:t>
            </a:r>
            <a:endParaRPr lang="en-US" dirty="0" smtClean="0">
              <a:solidFill>
                <a:srgbClr val="00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rgbClr val="00FF00"/>
                </a:solidFill>
              </a:rPr>
              <a:t>Statistische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toetsen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samengevat</a:t>
            </a:r>
            <a:endParaRPr lang="en-US" dirty="0" smtClean="0">
              <a:solidFill>
                <a:srgbClr val="00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00FF00"/>
                </a:solidFill>
              </a:rPr>
              <a:t>Terug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naar</a:t>
            </a:r>
            <a:r>
              <a:rPr lang="en-US" dirty="0" smtClean="0">
                <a:solidFill>
                  <a:srgbClr val="00FF00"/>
                </a:solidFill>
              </a:rPr>
              <a:t> de </a:t>
            </a:r>
            <a:r>
              <a:rPr lang="en-US" dirty="0" err="1" smtClean="0">
                <a:solidFill>
                  <a:srgbClr val="00FF00"/>
                </a:solidFill>
              </a:rPr>
              <a:t>hersenen</a:t>
            </a:r>
            <a:endParaRPr lang="en-US" dirty="0">
              <a:solidFill>
                <a:srgbClr val="00FF00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 rot="16200000">
            <a:off x="-684584" y="1789479"/>
            <a:ext cx="24985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rgbClr val="FFFF00"/>
                </a:solidFill>
              </a:rPr>
              <a:t>v</a:t>
            </a:r>
            <a:r>
              <a:rPr lang="en-US" sz="2600" b="0" dirty="0" err="1" smtClean="0">
                <a:solidFill>
                  <a:srgbClr val="FFFF00"/>
                </a:solidFill>
              </a:rPr>
              <a:t>orige</a:t>
            </a:r>
            <a:r>
              <a:rPr lang="en-US" sz="2600" b="0" dirty="0" smtClean="0">
                <a:solidFill>
                  <a:srgbClr val="FFFF00"/>
                </a:solidFill>
              </a:rPr>
              <a:t> week</a:t>
            </a:r>
            <a:endParaRPr lang="en-US" sz="2600" b="0" dirty="0">
              <a:solidFill>
                <a:srgbClr val="FFFF00"/>
              </a:solidFill>
              <a:sym typeface="Mathematica1" pitchFamily="2" charset="2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 rot="16200000">
            <a:off x="-402357" y="4730951"/>
            <a:ext cx="19442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err="1" smtClean="0">
                <a:solidFill>
                  <a:srgbClr val="00FF00"/>
                </a:solidFill>
              </a:rPr>
              <a:t>deze</a:t>
            </a:r>
            <a:r>
              <a:rPr lang="en-US" sz="2600" b="0" dirty="0" smtClean="0">
                <a:solidFill>
                  <a:srgbClr val="00FF00"/>
                </a:solidFill>
              </a:rPr>
              <a:t> week</a:t>
            </a:r>
            <a:endParaRPr lang="en-US" sz="2600" b="0" dirty="0">
              <a:solidFill>
                <a:srgbClr val="00FF00"/>
              </a:solidFill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679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Overzicht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Inleiding</a:t>
            </a:r>
            <a:r>
              <a:rPr lang="en-US" dirty="0" smtClean="0">
                <a:solidFill>
                  <a:schemeClr val="bg1"/>
                </a:solidFill>
              </a:rPr>
              <a:t>: het </a:t>
            </a:r>
            <a:r>
              <a:rPr lang="en-US" dirty="0" err="1" smtClean="0">
                <a:solidFill>
                  <a:schemeClr val="bg1"/>
                </a:solidFill>
              </a:rPr>
              <a:t>brein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Welke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Puntenwolk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Correlatie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Statistische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toetsen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oneerlijke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dobbelsteen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gewichten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samengevat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Terug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naar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hersenen</a:t>
            </a: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6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 </a:t>
            </a:r>
            <a:r>
              <a:rPr lang="en-US" dirty="0" err="1" smtClean="0">
                <a:solidFill>
                  <a:schemeClr val="bg1"/>
                </a:solidFill>
              </a:rPr>
              <a:t>oneerlijke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dobbelsteen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55576" y="1556792"/>
            <a:ext cx="763284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 err="1" smtClean="0">
                <a:solidFill>
                  <a:schemeClr val="bg1"/>
                </a:solidFill>
              </a:rPr>
              <a:t>gooien</a:t>
            </a:r>
            <a:r>
              <a:rPr lang="en-US" sz="2800" dirty="0" smtClean="0">
                <a:solidFill>
                  <a:schemeClr val="bg1"/>
                </a:solidFill>
              </a:rPr>
              <a:t> 5 </a:t>
            </a:r>
            <a:r>
              <a:rPr lang="en-US" sz="2800" dirty="0" err="1" smtClean="0">
                <a:solidFill>
                  <a:schemeClr val="bg1"/>
                </a:solidFill>
              </a:rPr>
              <a:t>keer</a:t>
            </a:r>
            <a:r>
              <a:rPr lang="en-US" sz="2800" dirty="0" smtClean="0">
                <a:solidFill>
                  <a:schemeClr val="bg1"/>
                </a:solidFill>
              </a:rPr>
              <a:t> met </a:t>
            </a:r>
            <a:r>
              <a:rPr lang="en-US" sz="2800" dirty="0" err="1" smtClean="0">
                <a:solidFill>
                  <a:schemeClr val="bg1"/>
                </a:solidFill>
              </a:rPr>
              <a:t>een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dobbelsteen</a:t>
            </a:r>
            <a:r>
              <a:rPr lang="en-US" sz="2800" dirty="0" smtClean="0">
                <a:solidFill>
                  <a:schemeClr val="bg1"/>
                </a:solidFill>
              </a:rPr>
              <a:t>, en </a:t>
            </a:r>
            <a:r>
              <a:rPr lang="en-US" sz="2800" dirty="0" err="1" smtClean="0">
                <a:solidFill>
                  <a:schemeClr val="bg1"/>
                </a:solidFill>
              </a:rPr>
              <a:t>zien</a:t>
            </a:r>
            <a:r>
              <a:rPr lang="en-US" sz="2800" dirty="0" smtClean="0">
                <a:solidFill>
                  <a:schemeClr val="bg1"/>
                </a:solidFill>
              </a:rPr>
              <a:t> tot </a:t>
            </a:r>
            <a:r>
              <a:rPr lang="en-US" sz="2800" dirty="0" err="1" smtClean="0">
                <a:solidFill>
                  <a:schemeClr val="bg1"/>
                </a:solidFill>
              </a:rPr>
              <a:t>onze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verbazing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dat</a:t>
            </a:r>
            <a:r>
              <a:rPr lang="en-US" sz="2800" dirty="0" smtClean="0">
                <a:solidFill>
                  <a:schemeClr val="bg1"/>
                </a:solidFill>
              </a:rPr>
              <a:t> we </a:t>
            </a:r>
            <a:r>
              <a:rPr lang="en-US" sz="2800" dirty="0" err="1" smtClean="0">
                <a:solidFill>
                  <a:schemeClr val="bg1"/>
                </a:solidFill>
              </a:rPr>
              <a:t>alle</a:t>
            </a:r>
            <a:r>
              <a:rPr lang="en-US" sz="2800" dirty="0" smtClean="0">
                <a:solidFill>
                  <a:schemeClr val="bg1"/>
                </a:solidFill>
              </a:rPr>
              <a:t> 5 </a:t>
            </a:r>
            <a:r>
              <a:rPr lang="en-US" sz="2800" dirty="0" err="1" smtClean="0">
                <a:solidFill>
                  <a:schemeClr val="bg1"/>
                </a:solidFill>
              </a:rPr>
              <a:t>keren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zes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ogen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gooien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  <a:endParaRPr lang="en-US" sz="2800" b="0" dirty="0">
              <a:solidFill>
                <a:schemeClr val="bg1"/>
              </a:solidFill>
              <a:sym typeface="Mathematica1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Is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dat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niet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wat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té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toevallig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voor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een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eerlijke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dobbelsteen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?</a:t>
            </a:r>
          </a:p>
          <a:p>
            <a:pPr>
              <a:spcBef>
                <a:spcPct val="50000"/>
              </a:spcBef>
            </a:pPr>
            <a:endParaRPr lang="en-US" sz="2800" dirty="0" smtClean="0">
              <a:solidFill>
                <a:schemeClr val="bg1"/>
              </a:solidFill>
              <a:sym typeface="Mathematica1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sym typeface="Mathematica1" pitchFamily="2" charset="2"/>
              </a:rPr>
              <a:t>k</a:t>
            </a:r>
            <a:r>
              <a:rPr lang="en-US" sz="2800" b="0" dirty="0" err="1" smtClean="0">
                <a:solidFill>
                  <a:schemeClr val="bg1"/>
                </a:solidFill>
                <a:sym typeface="Mathematica1" pitchFamily="2" charset="2"/>
              </a:rPr>
              <a:t>ans</a:t>
            </a:r>
            <a:r>
              <a:rPr lang="en-US" sz="2800" b="0" dirty="0" smtClean="0">
                <a:solidFill>
                  <a:schemeClr val="bg1"/>
                </a:solidFill>
                <a:sym typeface="Mathematica1" pitchFamily="2" charset="2"/>
              </a:rPr>
              <a:t> = ……?</a:t>
            </a:r>
            <a:endParaRPr lang="en-US" sz="2800" b="0" dirty="0">
              <a:solidFill>
                <a:schemeClr val="bg1"/>
              </a:solidFill>
              <a:sym typeface="Mathematica1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424" y="4277568"/>
            <a:ext cx="33020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Overzicht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Inleiding</a:t>
            </a:r>
            <a:r>
              <a:rPr lang="en-US" dirty="0" smtClean="0">
                <a:solidFill>
                  <a:schemeClr val="bg1"/>
                </a:solidFill>
              </a:rPr>
              <a:t>: het </a:t>
            </a:r>
            <a:r>
              <a:rPr lang="en-US" dirty="0" err="1" smtClean="0">
                <a:solidFill>
                  <a:schemeClr val="bg1"/>
                </a:solidFill>
              </a:rPr>
              <a:t>brein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Welke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Puntenwolk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Correlatie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Statistische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oneerlijke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dobbelsteen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rgbClr val="FFFF00"/>
                </a:solidFill>
              </a:rPr>
              <a:t>Statistische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toetsen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gewichten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samengevat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Terug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naar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hersenen</a:t>
            </a: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8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Gewichten</a:t>
            </a:r>
            <a:r>
              <a:rPr lang="en-US" dirty="0" smtClean="0">
                <a:solidFill>
                  <a:schemeClr val="bg1"/>
                </a:solidFill>
              </a:rPr>
              <a:t> van </a:t>
            </a:r>
            <a:r>
              <a:rPr lang="en-US" dirty="0" err="1" smtClean="0">
                <a:solidFill>
                  <a:schemeClr val="bg1"/>
                </a:solidFill>
              </a:rPr>
              <a:t>meisjes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55576" y="5211197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‘</a:t>
            </a:r>
            <a:r>
              <a:rPr lang="en-US" sz="2800" dirty="0" err="1" smtClean="0">
                <a:solidFill>
                  <a:schemeClr val="bg1"/>
                </a:solidFill>
              </a:rPr>
              <a:t>Gewone</a:t>
            </a:r>
            <a:r>
              <a:rPr lang="en-US" sz="2800" dirty="0" smtClean="0">
                <a:solidFill>
                  <a:schemeClr val="bg1"/>
                </a:solidFill>
              </a:rPr>
              <a:t> 15-jarige </a:t>
            </a:r>
            <a:r>
              <a:rPr lang="en-US" sz="2800" dirty="0" err="1" smtClean="0">
                <a:solidFill>
                  <a:schemeClr val="bg1"/>
                </a:solidFill>
              </a:rPr>
              <a:t>meisjes</a:t>
            </a:r>
            <a:r>
              <a:rPr lang="en-US" sz="2800" dirty="0" smtClean="0">
                <a:solidFill>
                  <a:schemeClr val="bg1"/>
                </a:solidFill>
              </a:rPr>
              <a:t>’ </a:t>
            </a:r>
            <a:r>
              <a:rPr lang="en-US" sz="2800" dirty="0" err="1" smtClean="0">
                <a:solidFill>
                  <a:schemeClr val="bg1"/>
                </a:solidFill>
              </a:rPr>
              <a:t>zijn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gemiddeld</a:t>
            </a:r>
            <a:r>
              <a:rPr lang="en-US" sz="2800" dirty="0" smtClean="0">
                <a:solidFill>
                  <a:schemeClr val="bg1"/>
                </a:solidFill>
              </a:rPr>
              <a:t> 55 kg met </a:t>
            </a:r>
            <a:r>
              <a:rPr lang="en-US" sz="2800" dirty="0" err="1" smtClean="0">
                <a:solidFill>
                  <a:schemeClr val="bg1"/>
                </a:solidFill>
              </a:rPr>
              <a:t>een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standaarddeviate</a:t>
            </a:r>
            <a:r>
              <a:rPr lang="en-US" sz="2800" dirty="0" smtClean="0">
                <a:solidFill>
                  <a:schemeClr val="bg1"/>
                </a:solidFill>
              </a:rPr>
              <a:t> van 9.2 kg.</a:t>
            </a:r>
            <a:endParaRPr lang="en-US" sz="2800" b="0" dirty="0">
              <a:solidFill>
                <a:schemeClr val="bg1"/>
              </a:solidFill>
              <a:sym typeface="Mathematica1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600944"/>
            <a:ext cx="80137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5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Gewichten</a:t>
            </a:r>
            <a:r>
              <a:rPr lang="en-US" dirty="0" smtClean="0">
                <a:solidFill>
                  <a:schemeClr val="bg1"/>
                </a:solidFill>
              </a:rPr>
              <a:t> van </a:t>
            </a:r>
            <a:r>
              <a:rPr lang="en-US" dirty="0" err="1" smtClean="0">
                <a:solidFill>
                  <a:schemeClr val="bg1"/>
                </a:solidFill>
              </a:rPr>
              <a:t>sportieve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meisjes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55576" y="5211197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14 </a:t>
            </a:r>
            <a:r>
              <a:rPr lang="en-US" sz="2800" dirty="0" err="1" smtClean="0">
                <a:solidFill>
                  <a:schemeClr val="bg1"/>
                </a:solidFill>
              </a:rPr>
              <a:t>sportieve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meisjes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wegen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gemiddeld</a:t>
            </a:r>
            <a:r>
              <a:rPr lang="en-US" sz="2800" dirty="0" smtClean="0">
                <a:solidFill>
                  <a:schemeClr val="bg1"/>
                </a:solidFill>
              </a:rPr>
              <a:t> 51.3 kg. Is </a:t>
            </a:r>
            <a:r>
              <a:rPr lang="en-US" sz="2800" dirty="0" err="1" smtClean="0">
                <a:solidFill>
                  <a:schemeClr val="bg1"/>
                </a:solidFill>
              </a:rPr>
              <a:t>dat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significant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lichter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‘</a:t>
            </a:r>
            <a:r>
              <a:rPr lang="en-US" sz="2800" dirty="0" err="1" smtClean="0">
                <a:solidFill>
                  <a:schemeClr val="bg1"/>
                </a:solidFill>
              </a:rPr>
              <a:t>gewone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meisjes</a:t>
            </a:r>
            <a:r>
              <a:rPr lang="en-US" sz="2800" dirty="0" smtClean="0">
                <a:solidFill>
                  <a:schemeClr val="bg1"/>
                </a:solidFill>
              </a:rPr>
              <a:t>’?</a:t>
            </a:r>
            <a:endParaRPr lang="en-US" sz="2800" b="0" dirty="0">
              <a:solidFill>
                <a:schemeClr val="bg1"/>
              </a:solidFill>
              <a:sym typeface="Mathematica1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600944"/>
            <a:ext cx="80137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4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Simulatie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55576" y="5211197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dirty="0" err="1" smtClean="0">
                <a:solidFill>
                  <a:schemeClr val="bg1"/>
                </a:solidFill>
              </a:rPr>
              <a:t>nemen</a:t>
            </a:r>
            <a:r>
              <a:rPr lang="en-US" sz="2800" dirty="0" smtClean="0">
                <a:solidFill>
                  <a:schemeClr val="bg1"/>
                </a:solidFill>
              </a:rPr>
              <a:t> 10.000 </a:t>
            </a:r>
            <a:r>
              <a:rPr lang="en-US" sz="2800" dirty="0" err="1" smtClean="0">
                <a:solidFill>
                  <a:schemeClr val="bg1"/>
                </a:solidFill>
              </a:rPr>
              <a:t>keer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steekproef</a:t>
            </a:r>
            <a:r>
              <a:rPr lang="en-US" sz="2800" dirty="0" smtClean="0">
                <a:solidFill>
                  <a:schemeClr val="bg1"/>
                </a:solidFill>
              </a:rPr>
              <a:t> van 14 </a:t>
            </a:r>
            <a:r>
              <a:rPr lang="en-US" sz="2800" dirty="0" err="1" smtClean="0">
                <a:solidFill>
                  <a:schemeClr val="bg1"/>
                </a:solidFill>
              </a:rPr>
              <a:t>gewone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meisjes</a:t>
            </a:r>
            <a:r>
              <a:rPr lang="en-US" sz="2800" dirty="0" smtClean="0">
                <a:solidFill>
                  <a:schemeClr val="bg1"/>
                </a:solidFill>
              </a:rPr>
              <a:t> en </a:t>
            </a:r>
            <a:r>
              <a:rPr lang="en-US" sz="2800" dirty="0" err="1" smtClean="0">
                <a:solidFill>
                  <a:schemeClr val="bg1"/>
                </a:solidFill>
              </a:rPr>
              <a:t>berekenen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hun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gemiddelde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gewicht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b="0" dirty="0">
              <a:solidFill>
                <a:schemeClr val="bg1"/>
              </a:solidFill>
              <a:sym typeface="Mathematica1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412776"/>
            <a:ext cx="4267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 p-</a:t>
            </a:r>
            <a:r>
              <a:rPr lang="en-US" dirty="0" err="1" smtClean="0">
                <a:solidFill>
                  <a:schemeClr val="bg1"/>
                </a:solidFill>
              </a:rPr>
              <a:t>waarde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55576" y="1412776"/>
            <a:ext cx="76328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Uit</a:t>
            </a:r>
            <a:r>
              <a:rPr lang="en-US" sz="2800" dirty="0" smtClean="0">
                <a:solidFill>
                  <a:schemeClr val="bg1"/>
                </a:solidFill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</a:rPr>
              <a:t>simulatie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weten</a:t>
            </a:r>
            <a:r>
              <a:rPr lang="en-US" sz="2800" dirty="0" smtClean="0">
                <a:solidFill>
                  <a:schemeClr val="bg1"/>
                </a:solidFill>
              </a:rPr>
              <a:t> we nu </a:t>
            </a:r>
            <a:r>
              <a:rPr lang="en-US" sz="2800" dirty="0" err="1" smtClean="0">
                <a:solidFill>
                  <a:schemeClr val="bg1"/>
                </a:solidFill>
              </a:rPr>
              <a:t>wat</a:t>
            </a:r>
            <a:r>
              <a:rPr lang="en-US" sz="2800" dirty="0" smtClean="0">
                <a:solidFill>
                  <a:schemeClr val="bg1"/>
                </a:solidFill>
              </a:rPr>
              <a:t> ‘</a:t>
            </a:r>
            <a:r>
              <a:rPr lang="en-US" sz="2800" dirty="0" err="1" smtClean="0">
                <a:solidFill>
                  <a:schemeClr val="bg1"/>
                </a:solidFill>
              </a:rPr>
              <a:t>gewone</a:t>
            </a:r>
            <a:r>
              <a:rPr lang="en-US" sz="2800" dirty="0" smtClean="0">
                <a:solidFill>
                  <a:schemeClr val="bg1"/>
                </a:solidFill>
              </a:rPr>
              <a:t>’ </a:t>
            </a:r>
            <a:r>
              <a:rPr lang="en-US" sz="2800" dirty="0" err="1" smtClean="0">
                <a:solidFill>
                  <a:schemeClr val="bg1"/>
                </a:solidFill>
              </a:rPr>
              <a:t>gemiddelden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zijn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voor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steekproef</a:t>
            </a:r>
            <a:r>
              <a:rPr lang="en-US" sz="2800" dirty="0" smtClean="0">
                <a:solidFill>
                  <a:schemeClr val="bg1"/>
                </a:solidFill>
              </a:rPr>
              <a:t> van 14 </a:t>
            </a:r>
            <a:r>
              <a:rPr lang="en-US" sz="2800" dirty="0" err="1" smtClean="0">
                <a:solidFill>
                  <a:schemeClr val="bg1"/>
                </a:solidFill>
              </a:rPr>
              <a:t>meisjes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b="0" dirty="0">
              <a:solidFill>
                <a:schemeClr val="bg1"/>
              </a:solidFill>
              <a:sym typeface="Mathematica1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Er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zijn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662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waarden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kleiner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51.3 kg.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Dat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betekent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dat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kans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op 51.3 kg of lager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gelijk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is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aan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662/10.000 = 0.0662.  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De </a:t>
            </a:r>
            <a:r>
              <a:rPr lang="en-US" sz="2800" dirty="0" smtClean="0">
                <a:solidFill>
                  <a:srgbClr val="FFFF00"/>
                </a:solidFill>
                <a:sym typeface="Mathematica1" pitchFamily="2" charset="2"/>
              </a:rPr>
              <a:t>p-</a:t>
            </a:r>
            <a:r>
              <a:rPr lang="en-US" sz="2800" dirty="0" err="1" smtClean="0">
                <a:solidFill>
                  <a:srgbClr val="FFFF00"/>
                </a:solidFill>
                <a:sym typeface="Mathematica1" pitchFamily="2" charset="2"/>
              </a:rPr>
              <a:t>waarde</a:t>
            </a:r>
            <a:r>
              <a:rPr lang="en-US" sz="2800" dirty="0" smtClean="0">
                <a:solidFill>
                  <a:srgbClr val="FFFF00"/>
                </a:solidFill>
                <a:sym typeface="Mathematica1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is 0.0662.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Dat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is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hoger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grens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van 1%,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dus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we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concluderen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NIET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dat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sportieve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meisjes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  <a:sym typeface="Mathematica1" pitchFamily="2" charset="2"/>
              </a:rPr>
              <a:t>significant</a:t>
            </a:r>
            <a:r>
              <a:rPr lang="en-US" sz="2800" dirty="0" smtClean="0">
                <a:solidFill>
                  <a:srgbClr val="FFFF00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lichter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zijn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‘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gewone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meisjes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’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. We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hebben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zwakke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sym typeface="Mathematica1" pitchFamily="2" charset="2"/>
              </a:rPr>
              <a:t>conclusie</a:t>
            </a:r>
            <a:r>
              <a:rPr lang="en-US" sz="2800" dirty="0" smtClean="0">
                <a:solidFill>
                  <a:schemeClr val="bg1"/>
                </a:solidFill>
                <a:sym typeface="Mathematica1" pitchFamily="2" charset="2"/>
              </a:rPr>
              <a:t>.</a:t>
            </a:r>
            <a:endParaRPr lang="en-US" sz="2800" b="0" dirty="0">
              <a:solidFill>
                <a:schemeClr val="bg1"/>
              </a:solidFill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28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435</Words>
  <Application>Microsoft Macintosh PowerPoint</Application>
  <PresentationFormat>On-screen Show (4:3)</PresentationFormat>
  <Paragraphs>104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Haal meer uit je Hersenen masterclass wiskunde</vt:lpstr>
      <vt:lpstr>Overzicht</vt:lpstr>
      <vt:lpstr>Overzicht</vt:lpstr>
      <vt:lpstr>De oneerlijke dobbelsteen</vt:lpstr>
      <vt:lpstr>Overzicht</vt:lpstr>
      <vt:lpstr>Gewichten van meisjes</vt:lpstr>
      <vt:lpstr>Gewichten van sportieve meisjes</vt:lpstr>
      <vt:lpstr>Simulatie</vt:lpstr>
      <vt:lpstr>De p-waarde</vt:lpstr>
      <vt:lpstr>Overzicht</vt:lpstr>
      <vt:lpstr>Een statistische toets</vt:lpstr>
      <vt:lpstr>Overzicht</vt:lpstr>
      <vt:lpstr>Welke neuronen doen mee?</vt:lpstr>
      <vt:lpstr>Resultaten van fMRI analyse</vt:lpstr>
      <vt:lpstr>Afsluiting</vt:lpstr>
    </vt:vector>
  </TitlesOfParts>
  <Company>VU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 meeting Brain Imaging &amp; Complex Analysis</dc:title>
  <dc:creator>Bijma</dc:creator>
  <cp:lastModifiedBy>Fetsje Bijma</cp:lastModifiedBy>
  <cp:revision>78</cp:revision>
  <dcterms:created xsi:type="dcterms:W3CDTF">2010-06-11T07:20:14Z</dcterms:created>
  <dcterms:modified xsi:type="dcterms:W3CDTF">2014-01-29T09:36:52Z</dcterms:modified>
</cp:coreProperties>
</file>