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4" r:id="rId11"/>
    <p:sldId id="265" r:id="rId12"/>
    <p:sldId id="276" r:id="rId13"/>
    <p:sldId id="266" r:id="rId14"/>
    <p:sldId id="267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68" r:id="rId26"/>
    <p:sldId id="269" r:id="rId27"/>
    <p:sldId id="270" r:id="rId28"/>
    <p:sldId id="271" r:id="rId29"/>
    <p:sldId id="272" r:id="rId30"/>
    <p:sldId id="273" r:id="rId31"/>
    <p:sldId id="274" r:id="rId32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86" y="-11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22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66261B3D-570E-494A-B08E-C99DA68C2A13}" type="slidenum">
              <a:t>‹#›</a:t>
            </a:fld>
            <a:endParaRPr lang="en-US" sz="14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43145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Arial" pitchFamily="2"/>
                <a:cs typeface="Arial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Arial" pitchFamily="2"/>
                <a:cs typeface="Arial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Arial" pitchFamily="2"/>
                <a:cs typeface="Arial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Arial" pitchFamily="2"/>
                <a:cs typeface="Arial" pitchFamily="2"/>
              </a:defRPr>
            </a:lvl1pPr>
          </a:lstStyle>
          <a:p>
            <a:pPr lvl="0"/>
            <a:fld id="{6D41A563-EEEF-4CE0-939D-79D0F30890A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80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en-US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3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0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7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4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8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50CBFA-1FEA-492A-881A-7B57BAC9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11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84716F-89D3-4787-A560-44A8946D3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0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57499" y="334236"/>
            <a:ext cx="2500906" cy="71099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4785" y="334236"/>
            <a:ext cx="7334704" cy="71099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0A7101-33C8-47C1-8CEF-D752AD539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7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8D7956-8C9F-412F-80AA-06E8F2AFE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5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801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9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5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1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06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4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77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13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48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84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563A43-1093-49AC-A665-88515E011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4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4794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0610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446C49-2D14-468B-BC24-D509F8DB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4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552" indent="0">
              <a:buNone/>
              <a:defRPr sz="2200" b="1"/>
            </a:lvl2pPr>
            <a:lvl3pPr marL="1007108" indent="0">
              <a:buNone/>
              <a:defRPr sz="2000" b="1"/>
            </a:lvl3pPr>
            <a:lvl4pPr marL="1510662" indent="0">
              <a:buNone/>
              <a:defRPr sz="1800" b="1"/>
            </a:lvl4pPr>
            <a:lvl5pPr marL="2014214" indent="0">
              <a:buNone/>
              <a:defRPr sz="1800" b="1"/>
            </a:lvl5pPr>
            <a:lvl6pPr marL="2517769" indent="0">
              <a:buNone/>
              <a:defRPr sz="1800" b="1"/>
            </a:lvl6pPr>
            <a:lvl7pPr marL="3021323" indent="0">
              <a:buNone/>
              <a:defRPr sz="1800" b="1"/>
            </a:lvl7pPr>
            <a:lvl8pPr marL="3524873" indent="0">
              <a:buNone/>
              <a:defRPr sz="1800" b="1"/>
            </a:lvl8pPr>
            <a:lvl9pPr marL="402842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552" indent="0">
              <a:buNone/>
              <a:defRPr sz="2200" b="1"/>
            </a:lvl2pPr>
            <a:lvl3pPr marL="1007108" indent="0">
              <a:buNone/>
              <a:defRPr sz="2000" b="1"/>
            </a:lvl3pPr>
            <a:lvl4pPr marL="1510662" indent="0">
              <a:buNone/>
              <a:defRPr sz="1800" b="1"/>
            </a:lvl4pPr>
            <a:lvl5pPr marL="2014214" indent="0">
              <a:buNone/>
              <a:defRPr sz="1800" b="1"/>
            </a:lvl5pPr>
            <a:lvl6pPr marL="2517769" indent="0">
              <a:buNone/>
              <a:defRPr sz="1800" b="1"/>
            </a:lvl6pPr>
            <a:lvl7pPr marL="3021323" indent="0">
              <a:buNone/>
              <a:defRPr sz="1800" b="1"/>
            </a:lvl7pPr>
            <a:lvl8pPr marL="3524873" indent="0">
              <a:buNone/>
              <a:defRPr sz="1800" b="1"/>
            </a:lvl8pPr>
            <a:lvl9pPr marL="402842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4A8FAA-F65A-4DF3-A33A-F7B37685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0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95855A-1445-42AE-B455-7F51BADF8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7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5B4164-1517-45F8-9DAB-2D0BAA941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425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9" y="300997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4" y="1581937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552" indent="0">
              <a:buNone/>
              <a:defRPr sz="1300"/>
            </a:lvl2pPr>
            <a:lvl3pPr marL="1007108" indent="0">
              <a:buNone/>
              <a:defRPr sz="1100"/>
            </a:lvl3pPr>
            <a:lvl4pPr marL="1510662" indent="0">
              <a:buNone/>
              <a:defRPr sz="1000"/>
            </a:lvl4pPr>
            <a:lvl5pPr marL="2014214" indent="0">
              <a:buNone/>
              <a:defRPr sz="1000"/>
            </a:lvl5pPr>
            <a:lvl6pPr marL="2517769" indent="0">
              <a:buNone/>
              <a:defRPr sz="1000"/>
            </a:lvl6pPr>
            <a:lvl7pPr marL="3021323" indent="0">
              <a:buNone/>
              <a:defRPr sz="1000"/>
            </a:lvl7pPr>
            <a:lvl8pPr marL="3524873" indent="0">
              <a:buNone/>
              <a:defRPr sz="1000"/>
            </a:lvl8pPr>
            <a:lvl9pPr marL="402842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6AF677-8E3C-4B9E-9832-A919B2EB8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25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552" indent="0">
              <a:buNone/>
              <a:defRPr sz="3100"/>
            </a:lvl2pPr>
            <a:lvl3pPr marL="1007108" indent="0">
              <a:buNone/>
              <a:defRPr sz="2600"/>
            </a:lvl3pPr>
            <a:lvl4pPr marL="1510662" indent="0">
              <a:buNone/>
              <a:defRPr sz="2200"/>
            </a:lvl4pPr>
            <a:lvl5pPr marL="2014214" indent="0">
              <a:buNone/>
              <a:defRPr sz="2200"/>
            </a:lvl5pPr>
            <a:lvl6pPr marL="2517769" indent="0">
              <a:buNone/>
              <a:defRPr sz="2200"/>
            </a:lvl6pPr>
            <a:lvl7pPr marL="3021323" indent="0">
              <a:buNone/>
              <a:defRPr sz="2200"/>
            </a:lvl7pPr>
            <a:lvl8pPr marL="3524873" indent="0">
              <a:buNone/>
              <a:defRPr sz="2200"/>
            </a:lvl8pPr>
            <a:lvl9pPr marL="4028429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552" indent="0">
              <a:buNone/>
              <a:defRPr sz="1300"/>
            </a:lvl2pPr>
            <a:lvl3pPr marL="1007108" indent="0">
              <a:buNone/>
              <a:defRPr sz="1100"/>
            </a:lvl3pPr>
            <a:lvl4pPr marL="1510662" indent="0">
              <a:buNone/>
              <a:defRPr sz="1000"/>
            </a:lvl4pPr>
            <a:lvl5pPr marL="2014214" indent="0">
              <a:buNone/>
              <a:defRPr sz="1000"/>
            </a:lvl5pPr>
            <a:lvl6pPr marL="2517769" indent="0">
              <a:buNone/>
              <a:defRPr sz="1000"/>
            </a:lvl6pPr>
            <a:lvl7pPr marL="3021323" indent="0">
              <a:buNone/>
              <a:defRPr sz="1000"/>
            </a:lvl7pPr>
            <a:lvl8pPr marL="3524873" indent="0">
              <a:buNone/>
              <a:defRPr sz="1000"/>
            </a:lvl8pPr>
            <a:lvl9pPr marL="402842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A981D1-5E60-48A1-9160-2CC98B7C1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06" tIns="50355" rIns="100706" bIns="5035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8"/>
            <a:ext cx="9072563" cy="4989036"/>
          </a:xfrm>
          <a:prstGeom prst="rect">
            <a:avLst/>
          </a:prstGeom>
        </p:spPr>
        <p:txBody>
          <a:bodyPr vert="horz" lIns="100706" tIns="50355" rIns="100706" bIns="503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708"/>
            <a:ext cx="2352146" cy="402483"/>
          </a:xfrm>
          <a:prstGeom prst="rect">
            <a:avLst/>
          </a:prstGeom>
        </p:spPr>
        <p:txBody>
          <a:bodyPr vert="horz" lIns="100706" tIns="50355" rIns="100706" bIns="5035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708"/>
            <a:ext cx="3192198" cy="402483"/>
          </a:xfrm>
          <a:prstGeom prst="rect">
            <a:avLst/>
          </a:prstGeom>
        </p:spPr>
        <p:txBody>
          <a:bodyPr vert="horz" lIns="100706" tIns="50355" rIns="100706" bIns="5035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708"/>
            <a:ext cx="2352146" cy="402483"/>
          </a:xfrm>
          <a:prstGeom prst="rect">
            <a:avLst/>
          </a:prstGeom>
        </p:spPr>
        <p:txBody>
          <a:bodyPr vert="horz" lIns="100706" tIns="50355" rIns="100706" bIns="5035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3B3EA9B8-DCEF-47FF-AAB2-BACA4F91B22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Data\Work\CourseWork\Assembly\Course\Vrije_Universiteit_Amsterdam.em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630"/>
            <a:ext cx="1849438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79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1007108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665" indent="-377665" algn="l" defTabSz="1007108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275" indent="-314720" algn="l" defTabSz="1007108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6" indent="-251777" algn="l" defTabSz="100710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2439" indent="-251777" algn="l" defTabSz="1007108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5993" indent="-251777" algn="l" defTabSz="1007108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9546" indent="-251777" algn="l" defTabSz="100710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3100" indent="-251777" algn="l" defTabSz="100710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6654" indent="-251777" algn="l" defTabSz="100710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0207" indent="-251777" algn="l" defTabSz="100710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552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108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662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214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769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1323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4873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8429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3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cs.ucf.edu/~czou/research/SMM-Rootkits-Securecom08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0" y="1768475"/>
            <a:ext cx="8870950" cy="4384675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en-US" sz="4800"/>
              <a:t>Guide into low-level systems programming</a:t>
            </a:r>
          </a:p>
          <a:p>
            <a:pPr marL="0" lvl="0" indent="0" algn="ctr">
              <a:buNone/>
            </a:pPr>
            <a:endParaRPr lang="en-US" dirty="0"/>
          </a:p>
          <a:p>
            <a:pPr marL="0" lvl="0" indent="0" algn="ctr">
              <a:buNone/>
            </a:pPr>
            <a:r>
              <a:rPr lang="en-US" dirty="0"/>
              <a:t>by </a:t>
            </a:r>
            <a:r>
              <a:rPr lang="en-US" dirty="0" err="1"/>
              <a:t>Istvan</a:t>
            </a:r>
            <a:r>
              <a:rPr lang="en-US" dirty="0"/>
              <a:t> Haller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Systems don't grow on trees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/>
              <a:t>Somebody has to design the OS and compiler</a:t>
            </a:r>
          </a:p>
          <a:p>
            <a:pPr lvl="0"/>
            <a:r>
              <a:rPr lang="en-US" dirty="0"/>
              <a:t>Custom compiler design enabled by </a:t>
            </a:r>
            <a:r>
              <a:rPr lang="en-US" dirty="0" smtClean="0"/>
              <a:t>LLVM</a:t>
            </a:r>
            <a:endParaRPr lang="en-US" dirty="0"/>
          </a:p>
          <a:p>
            <a:pPr lvl="0"/>
            <a:r>
              <a:rPr lang="en-US" dirty="0"/>
              <a:t>Many-cores need new paradigms in OS design</a:t>
            </a:r>
          </a:p>
          <a:p>
            <a:pPr lvl="0"/>
            <a:r>
              <a:rPr lang="en-US" dirty="0"/>
              <a:t>Will you be part of the leading edge?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b="1">
                <a:solidFill>
                  <a:srgbClr val="0047FF"/>
                </a:solidFill>
              </a:rPr>
              <a:t>Minix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/>
              <a:t>A number of current research topics</a:t>
            </a:r>
          </a:p>
          <a:p>
            <a:pPr lvl="0"/>
            <a:r>
              <a:rPr lang="en-US"/>
              <a:t>Live updates</a:t>
            </a:r>
          </a:p>
          <a:p>
            <a:pPr lvl="1" rtl="0" hangingPunct="0"/>
            <a:r>
              <a:rPr lang="en-US"/>
              <a:t>Apply software patches on the fly</a:t>
            </a:r>
          </a:p>
          <a:p>
            <a:pPr lvl="0"/>
            <a:r>
              <a:rPr lang="en-US"/>
              <a:t>Many-core operating system</a:t>
            </a:r>
          </a:p>
          <a:p>
            <a:pPr lvl="1" rtl="0" hangingPunct="0"/>
            <a:r>
              <a:rPr lang="en-US"/>
              <a:t>Distributed drivers and software stacks</a:t>
            </a:r>
          </a:p>
          <a:p>
            <a:pPr lvl="0"/>
            <a:r>
              <a:rPr lang="en-US"/>
              <a:t>Fault tolerance and security</a:t>
            </a:r>
          </a:p>
          <a:p>
            <a:pPr lvl="1" rtl="0" hangingPunct="0"/>
            <a:r>
              <a:rPr lang="en-US"/>
              <a:t>User-space drivers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680960" y="182880"/>
            <a:ext cx="2286000" cy="3054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Developments from the Big Guys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/>
              <a:t>Android</a:t>
            </a:r>
          </a:p>
          <a:p>
            <a:pPr lvl="0"/>
            <a:r>
              <a:rPr lang="en-US" dirty="0" err="1" smtClean="0"/>
              <a:t>iOS</a:t>
            </a:r>
            <a:endParaRPr lang="en-US" dirty="0" smtClean="0"/>
          </a:p>
          <a:p>
            <a:pPr lvl="0"/>
            <a:r>
              <a:rPr lang="en-US" dirty="0" smtClean="0"/>
              <a:t>Google Chrome OS</a:t>
            </a:r>
          </a:p>
          <a:p>
            <a:pPr lvl="0"/>
            <a:r>
              <a:rPr lang="en-US" dirty="0" smtClean="0"/>
              <a:t>Amazon Silk</a:t>
            </a:r>
          </a:p>
          <a:p>
            <a:pPr lvl="0"/>
            <a:r>
              <a:rPr lang="en-US" dirty="0" smtClean="0"/>
              <a:t>Continuous development on Linux Kernel</a:t>
            </a:r>
          </a:p>
          <a:p>
            <a:pPr lvl="1"/>
            <a:r>
              <a:rPr lang="en-US" dirty="0" smtClean="0"/>
              <a:t>Check-pointing, Live patching</a:t>
            </a:r>
          </a:p>
        </p:txBody>
      </p:sp>
    </p:spTree>
    <p:extLst>
      <p:ext uri="{BB962C8B-B14F-4D97-AF65-F5344CB8AC3E}">
        <p14:creationId xmlns:p14="http://schemas.microsoft.com/office/powerpoint/2010/main" val="319437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Embedded systems are cool (again)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>
            <a:normAutofit fontScale="92500" lnSpcReduction="1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/>
              <a:t>What drives your microwave, washing machine?</a:t>
            </a:r>
          </a:p>
          <a:p>
            <a:pPr lvl="0"/>
            <a:r>
              <a:rPr lang="en-US"/>
              <a:t>Simple 8 / 16 bit processors still ubiquitous</a:t>
            </a:r>
          </a:p>
          <a:p>
            <a:pPr lvl="0"/>
            <a:r>
              <a:rPr lang="en-US"/>
              <a:t>Prevalence of battery powered devices</a:t>
            </a:r>
          </a:p>
          <a:p>
            <a:pPr lvl="1" rtl="0" hangingPunct="0"/>
            <a:r>
              <a:rPr lang="en-US"/>
              <a:t>Pacemakers, wireless sensors</a:t>
            </a:r>
          </a:p>
          <a:p>
            <a:pPr lvl="0"/>
            <a:r>
              <a:rPr lang="en-US"/>
              <a:t>The Arduino trend among hobbyists</a:t>
            </a:r>
          </a:p>
          <a:p>
            <a:pPr lvl="1" rtl="0" hangingPunct="0"/>
            <a:r>
              <a:rPr lang="en-US"/>
              <a:t>32bit but &lt; 640KB RAM</a:t>
            </a:r>
          </a:p>
          <a:p>
            <a:pPr lvl="1" rtl="0" hangingPunct="0"/>
            <a:r>
              <a:rPr lang="en-US"/>
              <a:t>Fun projects</a:t>
            </a:r>
          </a:p>
          <a:p>
            <a:pPr lvl="1" rtl="0" hangingPunct="0"/>
            <a:r>
              <a:rPr lang="en-US"/>
              <a:t>Can you code with such limitations?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Arduino projects on the web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>
            <a:normAutofit lnSpcReduction="1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/>
              <a:t>Laser harp</a:t>
            </a:r>
          </a:p>
          <a:p>
            <a:pPr lvl="0"/>
            <a:endParaRPr lang="en-US"/>
          </a:p>
          <a:p>
            <a:pPr lvl="0"/>
            <a:r>
              <a:rPr lang="en-US"/>
              <a:t>Open-source GameBoy</a:t>
            </a:r>
          </a:p>
          <a:p>
            <a:pPr lvl="0"/>
            <a:endParaRPr lang="en-US"/>
          </a:p>
          <a:p>
            <a:pPr lvl="0"/>
            <a:r>
              <a:rPr lang="en-US"/>
              <a:t>Autonomous robots</a:t>
            </a:r>
          </a:p>
          <a:p>
            <a:pPr lvl="0"/>
            <a:endParaRPr lang="en-US"/>
          </a:p>
          <a:p>
            <a:pPr lvl="0"/>
            <a:r>
              <a:rPr lang="en-US"/>
              <a:t>Many more at your fingertips...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48800" y="1585080"/>
            <a:ext cx="1895039" cy="2857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382880" y="1585080"/>
            <a:ext cx="2163600" cy="1737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260480" y="3505319"/>
            <a:ext cx="22860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Options for getting started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906962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Arduino board and online documentation</a:t>
            </a:r>
          </a:p>
          <a:p>
            <a:pPr lvl="0"/>
            <a:r>
              <a:rPr lang="en-US" dirty="0" smtClean="0"/>
              <a:t>Custom board design + course material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AVR </a:t>
            </a:r>
            <a:r>
              <a:rPr lang="en-US" dirty="0" err="1" smtClean="0">
                <a:sym typeface="Wingdings" panose="05000000000000000000" pitchFamily="2" charset="2"/>
              </a:rPr>
              <a:t>ATMega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MicroChip</a:t>
            </a:r>
            <a:r>
              <a:rPr lang="en-US" dirty="0" smtClean="0">
                <a:sym typeface="Wingdings" panose="05000000000000000000" pitchFamily="2" charset="2"/>
              </a:rPr>
              <a:t> PIC, TI MSP430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Raspberry PI for embedded systems?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Under development (I have some ideas )</a:t>
            </a:r>
          </a:p>
          <a:p>
            <a:r>
              <a:rPr lang="en-US" dirty="0" smtClean="0"/>
              <a:t>Blinking LED </a:t>
            </a:r>
            <a:r>
              <a:rPr lang="en-US" dirty="0" smtClean="0">
                <a:sym typeface="Wingdings" panose="05000000000000000000" pitchFamily="2" charset="2"/>
              </a:rPr>
              <a:t> Playing with first sensors</a:t>
            </a:r>
          </a:p>
          <a:p>
            <a:pPr marL="5400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Line following robot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Low-level details in </a:t>
            </a:r>
            <a:r>
              <a:rPr lang="en-US" smtClean="0"/>
              <a:t>regular code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906962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Arithmetic quirks</a:t>
            </a:r>
          </a:p>
          <a:p>
            <a:pPr lvl="1"/>
            <a:r>
              <a:rPr lang="en-US" dirty="0" smtClean="0"/>
              <a:t>The wonders of binary representation</a:t>
            </a:r>
          </a:p>
          <a:p>
            <a:r>
              <a:rPr lang="en-US" dirty="0" smtClean="0"/>
              <a:t>Network language barrier</a:t>
            </a:r>
          </a:p>
          <a:p>
            <a:pPr lvl="1"/>
            <a:r>
              <a:rPr lang="en-US" dirty="0" smtClean="0"/>
              <a:t>“Standards” for data organization</a:t>
            </a:r>
          </a:p>
          <a:p>
            <a:r>
              <a:rPr lang="en-US" dirty="0" smtClean="0"/>
              <a:t>???</a:t>
            </a:r>
          </a:p>
          <a:p>
            <a:pPr lvl="1"/>
            <a:r>
              <a:rPr lang="en-US" dirty="0" smtClean="0"/>
              <a:t>Understanding programming rules from the perspective of the hardware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62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Arithmetic games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906962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b="1" dirty="0" err="1"/>
              <a:t>i</a:t>
            </a:r>
            <a:r>
              <a:rPr lang="en-US" b="1" dirty="0" err="1" smtClean="0"/>
              <a:t>nt</a:t>
            </a:r>
            <a:r>
              <a:rPr lang="en-US" dirty="0" smtClean="0"/>
              <a:t> data type:		to	 </a:t>
            </a:r>
          </a:p>
          <a:p>
            <a:pPr lvl="1"/>
            <a:r>
              <a:rPr lang="en-US" dirty="0" smtClean="0"/>
              <a:t>Why not symmetrical?</a:t>
            </a:r>
          </a:p>
          <a:p>
            <a:r>
              <a:rPr lang="en-US" dirty="0" smtClean="0"/>
              <a:t>What is the value of B in the following?</a:t>
            </a:r>
            <a:endParaRPr lang="en-US" dirty="0"/>
          </a:p>
          <a:p>
            <a:pPr marL="540000" lvl="1" indent="0">
              <a:buNone/>
            </a:pPr>
            <a:r>
              <a:rPr lang="en-US" b="1" dirty="0" smtClean="0"/>
              <a:t>A =</a:t>
            </a:r>
            <a:r>
              <a:rPr lang="en-US" b="1" dirty="0"/>
              <a:t> </a:t>
            </a:r>
            <a:r>
              <a:rPr lang="en-US" b="1" dirty="0" smtClean="0"/>
              <a:t>        ;</a:t>
            </a:r>
          </a:p>
          <a:p>
            <a:pPr marL="540000" lvl="1" indent="0">
              <a:buNone/>
            </a:pPr>
            <a:r>
              <a:rPr lang="en-US" b="1" dirty="0"/>
              <a:t>i</a:t>
            </a:r>
            <a:r>
              <a:rPr lang="en-US" b="1" dirty="0" smtClean="0"/>
              <a:t>f (A &gt;= 0)</a:t>
            </a:r>
          </a:p>
          <a:p>
            <a:pPr marL="540000" lvl="1" indent="0">
              <a:buNone/>
            </a:pPr>
            <a:r>
              <a:rPr lang="en-US" b="1" dirty="0"/>
              <a:t>	</a:t>
            </a:r>
            <a:r>
              <a:rPr lang="en-US" b="1" dirty="0" smtClean="0"/>
              <a:t>B = A;</a:t>
            </a:r>
          </a:p>
          <a:p>
            <a:pPr marL="540000" lvl="1" indent="0">
              <a:buNone/>
            </a:pPr>
            <a:r>
              <a:rPr lang="en-US" b="1" dirty="0"/>
              <a:t>e</a:t>
            </a:r>
            <a:r>
              <a:rPr lang="en-US" b="1" dirty="0" smtClean="0"/>
              <a:t>lse</a:t>
            </a:r>
          </a:p>
          <a:p>
            <a:pPr marL="540000" lvl="1" indent="0">
              <a:buNone/>
            </a:pPr>
            <a:r>
              <a:rPr lang="en-US" b="1" dirty="0"/>
              <a:t>	</a:t>
            </a:r>
            <a:r>
              <a:rPr lang="en-US" b="1" dirty="0" smtClean="0"/>
              <a:t>B = -A; </a:t>
            </a:r>
            <a:endParaRPr lang="en-US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643180"/>
              </p:ext>
            </p:extLst>
          </p:nvPr>
        </p:nvGraphicFramePr>
        <p:xfrm>
          <a:off x="2754312" y="1570037"/>
          <a:ext cx="1150938" cy="75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" name="Equation" r:id="rId4" imgW="291960" imgH="190440" progId="Equation.DSMT4">
                  <p:embed/>
                </p:oleObj>
              </mc:Choice>
              <mc:Fallback>
                <p:oleObj name="Equation" r:id="rId4" imgW="2919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54312" y="1570037"/>
                        <a:ext cx="1150938" cy="750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817406"/>
              </p:ext>
            </p:extLst>
          </p:nvPr>
        </p:nvGraphicFramePr>
        <p:xfrm>
          <a:off x="4662488" y="1570038"/>
          <a:ext cx="1601787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" name="Equation" r:id="rId6" imgW="406080" imgH="190440" progId="Equation.DSMT4">
                  <p:embed/>
                </p:oleObj>
              </mc:Choice>
              <mc:Fallback>
                <p:oleObj name="Equation" r:id="rId6" imgW="406080" imgH="190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2488" y="1570038"/>
                        <a:ext cx="1601787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993606"/>
              </p:ext>
            </p:extLst>
          </p:nvPr>
        </p:nvGraphicFramePr>
        <p:xfrm>
          <a:off x="1230312" y="3627437"/>
          <a:ext cx="802597" cy="52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" name="Equation" r:id="rId8" imgW="291960" imgH="190440" progId="Equation.DSMT4">
                  <p:embed/>
                </p:oleObj>
              </mc:Choice>
              <mc:Fallback>
                <p:oleObj name="Equation" r:id="rId8" imgW="291960" imgH="190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2" y="3627437"/>
                        <a:ext cx="802597" cy="52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3062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Representing signed values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830762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Sign + Value</a:t>
            </a:r>
          </a:p>
          <a:p>
            <a:pPr lvl="1"/>
            <a:r>
              <a:rPr lang="en-US" dirty="0" smtClean="0"/>
              <a:t>Sign: 1 bit, 0 </a:t>
            </a:r>
            <a:r>
              <a:rPr lang="en-US" dirty="0" smtClean="0">
                <a:sym typeface="Wingdings" panose="05000000000000000000" pitchFamily="2" charset="2"/>
              </a:rPr>
              <a:t> positive, 1  negative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Value: remaining 31 bits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Symmetric: 		    to		    (also        )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What about subtraction:</a:t>
            </a:r>
          </a:p>
          <a:p>
            <a:pPr marL="10800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Special arithmetic for subtraction</a:t>
            </a:r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180454"/>
              </p:ext>
            </p:extLst>
          </p:nvPr>
        </p:nvGraphicFramePr>
        <p:xfrm>
          <a:off x="2754312" y="3475037"/>
          <a:ext cx="1516062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" name="Equation" r:id="rId4" imgW="482400" imgH="190440" progId="Equation.DSMT4">
                  <p:embed/>
                </p:oleObj>
              </mc:Choice>
              <mc:Fallback>
                <p:oleObj name="Equation" r:id="rId4" imgW="482400" imgH="190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312" y="3475037"/>
                        <a:ext cx="1516062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024102"/>
              </p:ext>
            </p:extLst>
          </p:nvPr>
        </p:nvGraphicFramePr>
        <p:xfrm>
          <a:off x="5006975" y="3475038"/>
          <a:ext cx="1276350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" name="Equation" r:id="rId6" imgW="406080" imgH="190440" progId="Equation.DSMT4">
                  <p:embed/>
                </p:oleObj>
              </mc:Choice>
              <mc:Fallback>
                <p:oleObj name="Equation" r:id="rId6" imgW="406080" imgH="1904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975" y="3475038"/>
                        <a:ext cx="1276350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569496"/>
              </p:ext>
            </p:extLst>
          </p:nvPr>
        </p:nvGraphicFramePr>
        <p:xfrm>
          <a:off x="7250112" y="3551237"/>
          <a:ext cx="6381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" name="Equation" r:id="rId8" imgW="203040" imgH="177480" progId="Equation.DSMT4">
                  <p:embed/>
                </p:oleObj>
              </mc:Choice>
              <mc:Fallback>
                <p:oleObj name="Equation" r:id="rId8" imgW="203040" imgH="177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0112" y="3551237"/>
                        <a:ext cx="6381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53761"/>
              </p:ext>
            </p:extLst>
          </p:nvPr>
        </p:nvGraphicFramePr>
        <p:xfrm>
          <a:off x="4430712" y="4160837"/>
          <a:ext cx="24828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" name="Equation" r:id="rId10" imgW="863280" imgH="203040" progId="Equation.DSMT4">
                  <p:embed/>
                </p:oleObj>
              </mc:Choice>
              <mc:Fallback>
                <p:oleObj name="Equation" r:id="rId10" imgW="863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30712" y="4160837"/>
                        <a:ext cx="248285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078908"/>
              </p:ext>
            </p:extLst>
          </p:nvPr>
        </p:nvGraphicFramePr>
        <p:xfrm>
          <a:off x="1687512" y="4922837"/>
          <a:ext cx="57324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" name="Equation" r:id="rId12" imgW="1993680" imgH="177480" progId="Equation.DSMT4">
                  <p:embed/>
                </p:oleObj>
              </mc:Choice>
              <mc:Fallback>
                <p:oleObj name="Equation" r:id="rId12" imgW="1993680" imgH="177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2" y="4922837"/>
                        <a:ext cx="573246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8748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Representing signed values (cont.)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830762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2’s Complement</a:t>
            </a:r>
          </a:p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marL="5400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Sign: 1 bit, 0 </a:t>
            </a:r>
            <a:r>
              <a:rPr lang="en-US" dirty="0" smtClean="0">
                <a:sym typeface="Wingdings" panose="05000000000000000000" pitchFamily="2" charset="2"/>
              </a:rPr>
              <a:t> positive, 1  negative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Value: from all 32 bits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Asymmetric: 		  to		(no        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Alternative computation: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41727"/>
              </p:ext>
            </p:extLst>
          </p:nvPr>
        </p:nvGraphicFramePr>
        <p:xfrm>
          <a:off x="3009900" y="5278438"/>
          <a:ext cx="917575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9" name="Equation" r:id="rId4" imgW="291960" imgH="190440" progId="Equation.DSMT4">
                  <p:embed/>
                </p:oleObj>
              </mc:Choice>
              <mc:Fallback>
                <p:oleObj name="Equation" r:id="rId4" imgW="2919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5278438"/>
                        <a:ext cx="917575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50458"/>
              </p:ext>
            </p:extLst>
          </p:nvPr>
        </p:nvGraphicFramePr>
        <p:xfrm>
          <a:off x="4811712" y="5278438"/>
          <a:ext cx="1276350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0" name="Equation" r:id="rId6" imgW="406080" imgH="190440" progId="Equation.DSMT4">
                  <p:embed/>
                </p:oleObj>
              </mc:Choice>
              <mc:Fallback>
                <p:oleObj name="Equation" r:id="rId6" imgW="4060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712" y="5278438"/>
                        <a:ext cx="1276350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003625"/>
              </p:ext>
            </p:extLst>
          </p:nvPr>
        </p:nvGraphicFramePr>
        <p:xfrm>
          <a:off x="6640512" y="5354637"/>
          <a:ext cx="6381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" name="Equation" r:id="rId8" imgW="203040" imgH="177480" progId="Equation.DSMT4">
                  <p:embed/>
                </p:oleObj>
              </mc:Choice>
              <mc:Fallback>
                <p:oleObj name="Equation" r:id="rId8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512" y="5354637"/>
                        <a:ext cx="6381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472184"/>
              </p:ext>
            </p:extLst>
          </p:nvPr>
        </p:nvGraphicFramePr>
        <p:xfrm>
          <a:off x="3668712" y="2027237"/>
          <a:ext cx="3213100" cy="189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2" name="Equation" r:id="rId10" imgW="1117440" imgH="660240" progId="Equation.DSMT4">
                  <p:embed/>
                </p:oleObj>
              </mc:Choice>
              <mc:Fallback>
                <p:oleObj name="Equation" r:id="rId10" imgW="1117440" imgH="6602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712" y="2027237"/>
                        <a:ext cx="3213100" cy="189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939630"/>
              </p:ext>
            </p:extLst>
          </p:nvPr>
        </p:nvGraphicFramePr>
        <p:xfrm>
          <a:off x="4659312" y="5913437"/>
          <a:ext cx="208121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" name="Equation" r:id="rId12" imgW="723600" imgH="177480" progId="Equation.DSMT4">
                  <p:embed/>
                </p:oleObj>
              </mc:Choice>
              <mc:Fallback>
                <p:oleObj name="Equation" r:id="rId12" imgW="72360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2" y="5913437"/>
                        <a:ext cx="2081212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6342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Why are we here?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2533650"/>
            <a:ext cx="2700338" cy="203835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749040" y="2782080"/>
            <a:ext cx="2359800" cy="133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675119" y="2541600"/>
            <a:ext cx="2466720" cy="18475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eform 5"/>
          <p:cNvSpPr/>
          <p:nvPr/>
        </p:nvSpPr>
        <p:spPr>
          <a:xfrm flipV="1">
            <a:off x="4846320" y="5212080"/>
            <a:ext cx="4023360" cy="1280159"/>
          </a:xfrm>
          <a:custGeom>
            <a:avLst>
              <a:gd name="f0" fmla="val 599"/>
              <a:gd name="f1" fmla="val 36805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1560" y="5394960"/>
            <a:ext cx="3858119" cy="858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What is a variable?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How does “print” work?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How can hackers confuse software?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Networking in Linux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906962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/>
              <a:t>The </a:t>
            </a:r>
            <a:r>
              <a:rPr lang="en-US" b="1" dirty="0" err="1"/>
              <a:t>htonl</a:t>
            </a:r>
            <a:r>
              <a:rPr lang="en-US" dirty="0"/>
              <a:t>() function converts the unsigned integer </a:t>
            </a:r>
            <a:r>
              <a:rPr lang="en-US" i="1" dirty="0" err="1"/>
              <a:t>hostlong</a:t>
            </a:r>
            <a:r>
              <a:rPr lang="en-US" dirty="0"/>
              <a:t> from host byte order to network byte order</a:t>
            </a:r>
            <a:r>
              <a:rPr lang="en-US" dirty="0" smtClean="0"/>
              <a:t>.</a:t>
            </a:r>
          </a:p>
          <a:p>
            <a:pPr lvl="0"/>
            <a:r>
              <a:rPr lang="en-US" dirty="0"/>
              <a:t>The </a:t>
            </a:r>
            <a:r>
              <a:rPr lang="en-US" b="1" dirty="0" err="1"/>
              <a:t>ntohl</a:t>
            </a:r>
            <a:r>
              <a:rPr lang="en-US" dirty="0"/>
              <a:t>() function converts the unsigned integer </a:t>
            </a:r>
            <a:r>
              <a:rPr lang="en-US" i="1" dirty="0" err="1"/>
              <a:t>netlong</a:t>
            </a:r>
            <a:r>
              <a:rPr lang="en-US" dirty="0"/>
              <a:t> from network byte order to host byte order. </a:t>
            </a:r>
            <a:endParaRPr lang="en-US" dirty="0" smtClean="0"/>
          </a:p>
          <a:p>
            <a:pPr lvl="0"/>
            <a:r>
              <a:rPr lang="en-US" dirty="0" smtClean="0"/>
              <a:t>From Linux man pages</a:t>
            </a:r>
          </a:p>
          <a:p>
            <a:pPr lvl="0"/>
            <a:r>
              <a:rPr lang="en-US" dirty="0" smtClean="0"/>
              <a:t>But why do we talk abut byte order?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52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Byte order in memory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211762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1"/>
            <a:r>
              <a:rPr lang="en-US" dirty="0" smtClean="0"/>
              <a:t>Take an arbitrary 4-byte integer: 0x12345678</a:t>
            </a:r>
          </a:p>
          <a:p>
            <a:pPr lvl="1"/>
            <a:r>
              <a:rPr lang="en-US" dirty="0" smtClean="0"/>
              <a:t>Now put it into memory</a:t>
            </a:r>
          </a:p>
          <a:p>
            <a:pPr lvl="1"/>
            <a:endParaRPr lang="en-US" dirty="0"/>
          </a:p>
          <a:p>
            <a:pPr marL="540000" lvl="1" indent="0">
              <a:buNone/>
            </a:pPr>
            <a:endParaRPr lang="en-US" dirty="0"/>
          </a:p>
          <a:p>
            <a:pPr marL="540000" lvl="1" indent="0">
              <a:buNone/>
            </a:pPr>
            <a:endParaRPr lang="en-US" dirty="0" smtClean="0"/>
          </a:p>
          <a:p>
            <a:pPr marL="540000" lvl="1" indent="0">
              <a:buNone/>
            </a:pPr>
            <a:endParaRPr lang="en-US" dirty="0" smtClean="0"/>
          </a:p>
          <a:p>
            <a:pPr lvl="1"/>
            <a:r>
              <a:rPr lang="en-US" dirty="0"/>
              <a:t>Each manufacturer has different “standard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Network equipment also expects given order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12" y="1874837"/>
            <a:ext cx="5497512" cy="38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12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GPUs and memory coalescing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12" y="1417637"/>
            <a:ext cx="3886200" cy="584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76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Short history about DRAM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906962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r>
              <a:rPr lang="en-US" dirty="0" smtClean="0"/>
              <a:t>DRAM </a:t>
            </a:r>
            <a:r>
              <a:rPr lang="en-US" dirty="0" smtClean="0">
                <a:sym typeface="Wingdings" panose="05000000000000000000" pitchFamily="2" charset="2"/>
              </a:rPr>
              <a:t> Dynamic RAM  ”Volatile”</a:t>
            </a:r>
          </a:p>
          <a:p>
            <a:pPr lvl="1"/>
            <a:r>
              <a:rPr lang="en-US" dirty="0" smtClean="0"/>
              <a:t>Requires periodic refresh to maintain storage</a:t>
            </a:r>
          </a:p>
          <a:p>
            <a:pPr lvl="1"/>
            <a:r>
              <a:rPr lang="en-US" dirty="0" smtClean="0"/>
              <a:t>Refresh triggered by memory access</a:t>
            </a:r>
          </a:p>
          <a:p>
            <a:pPr marL="10800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Accessing given memory location slow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764" y="3657600"/>
            <a:ext cx="6413548" cy="453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08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Better use of DRAM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906962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r>
              <a:rPr lang="en-US" dirty="0" smtClean="0"/>
              <a:t>Why limit to single data?</a:t>
            </a:r>
          </a:p>
          <a:p>
            <a:r>
              <a:rPr lang="en-US" dirty="0" smtClean="0"/>
              <a:t>Almost free to access nearby locations</a:t>
            </a:r>
          </a:p>
          <a:p>
            <a:r>
              <a:rPr lang="en-US" dirty="0" smtClean="0"/>
              <a:t>Burst mode: transfer chunk to consecutive data</a:t>
            </a:r>
          </a:p>
          <a:p>
            <a:pPr lvl="1"/>
            <a:r>
              <a:rPr lang="en-US" dirty="0" smtClean="0"/>
              <a:t>Start address typically aligned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764" y="3657600"/>
            <a:ext cx="6413548" cy="4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55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2748980"/>
            <a:ext cx="6416040" cy="453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Scope of the course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/>
              <a:t>Understanding the system bottom-up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2748980"/>
            <a:ext cx="6416040" cy="453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Intro to computer architectures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/>
              <a:t>Learning the underlying hardware concepts and design decisions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Questions to be answered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/>
              <a:t>What are the basic building blocks of a CPU?</a:t>
            </a:r>
          </a:p>
          <a:p>
            <a:pPr lvl="0"/>
            <a:r>
              <a:rPr lang="en-US"/>
              <a:t>How is data organized in memory?</a:t>
            </a:r>
          </a:p>
          <a:p>
            <a:pPr lvl="0"/>
            <a:r>
              <a:rPr lang="en-US"/>
              <a:t>What happens at a conditional statement?</a:t>
            </a:r>
          </a:p>
          <a:p>
            <a:pPr lvl="0"/>
            <a:r>
              <a:rPr lang="en-US"/>
              <a:t>How are function calls managed?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2748980"/>
            <a:ext cx="6416040" cy="453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Crash course in machine code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/>
              <a:t>Programming the processor </a:t>
            </a:r>
            <a:r>
              <a:rPr lang="en-US" dirty="0" smtClean="0"/>
              <a:t>itself </a:t>
            </a:r>
          </a:p>
          <a:p>
            <a:pPr lvl="0"/>
            <a:r>
              <a:rPr lang="en-US" dirty="0" smtClean="0"/>
              <a:t>X86 as running example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2748980"/>
            <a:ext cx="6416040" cy="453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Correlations with source code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/>
              <a:t>Illustrate source code concepts in practice</a:t>
            </a:r>
          </a:p>
          <a:p>
            <a:pPr lvl="0"/>
            <a:r>
              <a:rPr lang="en-US"/>
              <a:t>Examples of C code snippets and their effect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Here is where the magic happens!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378825"/>
            <a:ext cx="8020051" cy="56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Practice makes perfect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/>
              <a:t>Combining the concepts to </a:t>
            </a:r>
            <a:r>
              <a:rPr lang="en-US" dirty="0" smtClean="0"/>
              <a:t>interact with </a:t>
            </a:r>
            <a:r>
              <a:rPr lang="en-US" dirty="0"/>
              <a:t>X86 hardware </a:t>
            </a:r>
            <a:r>
              <a:rPr lang="en-US" dirty="0" smtClean="0"/>
              <a:t>components (drivers)</a:t>
            </a:r>
            <a:endParaRPr lang="en-US" dirty="0"/>
          </a:p>
          <a:p>
            <a:pPr lvl="0"/>
            <a:r>
              <a:rPr lang="en-US" dirty="0"/>
              <a:t>Learn about timers, interrupts, output ports</a:t>
            </a:r>
          </a:p>
          <a:p>
            <a:pPr lvl="0"/>
            <a:r>
              <a:rPr lang="en-US" dirty="0"/>
              <a:t>Develop under minimalistic modern system</a:t>
            </a:r>
          </a:p>
          <a:p>
            <a:pPr lvl="0"/>
            <a:r>
              <a:rPr lang="en-US" dirty="0"/>
              <a:t>Example project presented in class</a:t>
            </a:r>
          </a:p>
          <a:p>
            <a:pPr lvl="0"/>
            <a:r>
              <a:rPr lang="en-US" dirty="0"/>
              <a:t>Mini-project ideas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Course plan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668962"/>
          </a:xfrm>
        </p:spPr>
        <p:txBody>
          <a:bodyPr>
            <a:normAutofit fontScale="92500" lnSpcReduction="1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/>
              <a:t>Programmer's view on Computer Architecture (1)</a:t>
            </a:r>
          </a:p>
          <a:p>
            <a:pPr lvl="1" rtl="0" hangingPunct="0"/>
            <a:r>
              <a:rPr lang="en-US" dirty="0"/>
              <a:t>“Computer Organization and Design: The Hardware/Software Interface”</a:t>
            </a:r>
          </a:p>
          <a:p>
            <a:pPr lvl="2" rtl="0" hangingPunct="0"/>
            <a:r>
              <a:rPr lang="en-US" dirty="0"/>
              <a:t>by David A. Patterson and John L. Hennessy</a:t>
            </a:r>
          </a:p>
          <a:p>
            <a:pPr lvl="0"/>
            <a:r>
              <a:rPr lang="en-US" dirty="0"/>
              <a:t>Introduction to X86 assembly language (2)</a:t>
            </a:r>
          </a:p>
          <a:p>
            <a:pPr lvl="0"/>
            <a:r>
              <a:rPr lang="en-US" dirty="0"/>
              <a:t>Advanced topics in X86 assembly (3)</a:t>
            </a:r>
          </a:p>
          <a:p>
            <a:pPr lvl="1" rtl="0" hangingPunct="0"/>
            <a:r>
              <a:rPr lang="en-US" dirty="0"/>
              <a:t>“The Art of Assembly Language </a:t>
            </a:r>
            <a:r>
              <a:rPr lang="en-US" dirty="0" smtClean="0"/>
              <a:t>Programming”</a:t>
            </a:r>
          </a:p>
          <a:p>
            <a:pPr lvl="2" hangingPunct="0"/>
            <a:r>
              <a:rPr lang="en-US" dirty="0" smtClean="0"/>
              <a:t>by </a:t>
            </a:r>
            <a:r>
              <a:rPr lang="en-US" dirty="0"/>
              <a:t>Randall Hyde</a:t>
            </a:r>
          </a:p>
          <a:p>
            <a:pPr lvl="0"/>
            <a:r>
              <a:rPr lang="en-US" dirty="0"/>
              <a:t>Programming </a:t>
            </a:r>
            <a:r>
              <a:rPr lang="en-US" dirty="0" smtClean="0"/>
              <a:t>system code  </a:t>
            </a:r>
            <a:r>
              <a:rPr lang="en-US" dirty="0"/>
              <a:t>(</a:t>
            </a:r>
            <a:r>
              <a:rPr lang="en-US" dirty="0" smtClean="0"/>
              <a:t>4)</a:t>
            </a:r>
          </a:p>
          <a:p>
            <a:pPr lvl="0"/>
            <a:r>
              <a:rPr lang="en-US" dirty="0" smtClean="0"/>
              <a:t>Interacting with X86 hardware devices (5)</a:t>
            </a:r>
          </a:p>
          <a:p>
            <a:pPr lvl="1" rtl="0" hangingPunct="0"/>
            <a:r>
              <a:rPr lang="en-US" dirty="0" smtClean="0"/>
              <a:t>http</a:t>
            </a:r>
            <a:r>
              <a:rPr lang="en-US" dirty="0"/>
              <a:t>://wiki.osdev.org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Understanding our system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378825"/>
            <a:ext cx="8020050" cy="567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Can't I just program Java/Python?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/>
              <a:t>Pros</a:t>
            </a:r>
          </a:p>
          <a:p>
            <a:pPr lvl="1" rtl="0" hangingPunct="0"/>
            <a:r>
              <a:rPr lang="en-US" dirty="0"/>
              <a:t>Benefits productivity</a:t>
            </a:r>
          </a:p>
          <a:p>
            <a:pPr lvl="0"/>
            <a:r>
              <a:rPr lang="en-US" dirty="0"/>
              <a:t>Cons</a:t>
            </a:r>
          </a:p>
          <a:p>
            <a:pPr lvl="1" rtl="0" hangingPunct="0"/>
            <a:r>
              <a:rPr lang="en-US" dirty="0"/>
              <a:t>Transparency versus manual control</a:t>
            </a:r>
          </a:p>
          <a:p>
            <a:pPr lvl="1" rtl="0" hangingPunct="0"/>
            <a:r>
              <a:rPr lang="en-US" dirty="0"/>
              <a:t>Limited to sandbox</a:t>
            </a:r>
          </a:p>
          <a:p>
            <a:pPr lvl="1" rtl="0" hangingPunct="0"/>
            <a:r>
              <a:rPr lang="en-US" dirty="0"/>
              <a:t>Poor understanding of underlying principles</a:t>
            </a:r>
          </a:p>
          <a:p>
            <a:pPr lvl="0"/>
            <a:r>
              <a:rPr lang="en-US" dirty="0"/>
              <a:t>Know when to use different languages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Low-level programming in practice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>
            <a:normAutofit lnSpcReduction="1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/>
              <a:t>Computer Security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Operating System Design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Embedded Systems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63440" y="1769040"/>
            <a:ext cx="2857320" cy="159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367039" y="3566160"/>
            <a:ext cx="2142720" cy="214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738320" y="5033520"/>
            <a:ext cx="2628720" cy="1733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Hackers lurk in the shadows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/>
              <a:t>Attacks exploit unexpected software behavior</a:t>
            </a:r>
          </a:p>
          <a:p>
            <a:pPr lvl="0"/>
            <a:r>
              <a:rPr lang="en-US" dirty="0" smtClean="0"/>
              <a:t>Malicious </a:t>
            </a:r>
            <a:r>
              <a:rPr lang="en-US" dirty="0"/>
              <a:t>code running besides user code is </a:t>
            </a:r>
            <a:r>
              <a:rPr lang="en-US" dirty="0" smtClean="0"/>
              <a:t>visible</a:t>
            </a:r>
            <a:endParaRPr lang="en-US" dirty="0"/>
          </a:p>
          <a:p>
            <a:pPr lvl="0"/>
            <a:r>
              <a:rPr lang="en-US" dirty="0"/>
              <a:t>Malware designer understands system-level concepts to facilitate evasion</a:t>
            </a:r>
          </a:p>
          <a:p>
            <a:pPr lvl="0"/>
            <a:r>
              <a:rPr lang="en-US" dirty="0"/>
              <a:t>Rootkits go beneath the OS, taking full control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SMM based rootkits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/>
              <a:t>System management mode on Intel CPUs</a:t>
            </a:r>
          </a:p>
          <a:p>
            <a:pPr lvl="0"/>
            <a:r>
              <a:rPr lang="en-US"/>
              <a:t>Intended for hardware management</a:t>
            </a:r>
          </a:p>
          <a:p>
            <a:pPr lvl="0"/>
            <a:r>
              <a:rPr lang="en-US"/>
              <a:t>Complete stealth from regular system</a:t>
            </a:r>
          </a:p>
          <a:p>
            <a:pPr lvl="0"/>
            <a:r>
              <a:rPr lang="en-US"/>
              <a:t>Activated by intercepting system events</a:t>
            </a:r>
          </a:p>
          <a:p>
            <a:pPr lvl="0"/>
            <a:endParaRPr lang="en-US"/>
          </a:p>
          <a:p>
            <a:pPr lvl="0"/>
            <a:r>
              <a:rPr lang="en-US" sz="2200">
                <a:hlinkClick r:id="rId3"/>
              </a:rPr>
              <a:t>"SMM Rootkits: A New Breed of OS Independent Malware"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Black-hat vs White-hat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Cannot defend what you don’t understand</a:t>
            </a:r>
            <a:endParaRPr lang="en-US" dirty="0"/>
          </a:p>
          <a:p>
            <a:pPr lvl="0"/>
            <a:r>
              <a:rPr lang="en-US" dirty="0" smtClean="0"/>
              <a:t>Vulnerabilities are everywhere (even Java)</a:t>
            </a:r>
          </a:p>
          <a:p>
            <a:pPr lvl="0"/>
            <a:r>
              <a:rPr lang="en-US" dirty="0" smtClean="0"/>
              <a:t>Pre-emptive hacking can discover vulnerabilities</a:t>
            </a:r>
          </a:p>
          <a:p>
            <a:pPr lvl="0"/>
            <a:r>
              <a:rPr lang="en-US" dirty="0" smtClean="0"/>
              <a:t>Wide range of penetration testing companies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2288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4538</TotalTime>
  <Words>805</Words>
  <Application>Microsoft Office PowerPoint</Application>
  <PresentationFormat>Custom</PresentationFormat>
  <Paragraphs>177</Paragraphs>
  <Slides>31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Equation</vt:lpstr>
      <vt:lpstr>PowerPoint Presentation</vt:lpstr>
      <vt:lpstr>Why are we here?</vt:lpstr>
      <vt:lpstr>Here is where the magic happens!</vt:lpstr>
      <vt:lpstr>Understanding our system</vt:lpstr>
      <vt:lpstr>Can't I just program Java/Python?</vt:lpstr>
      <vt:lpstr>Low-level programming in practice</vt:lpstr>
      <vt:lpstr>Hackers lurk in the shadows</vt:lpstr>
      <vt:lpstr>SMM based rootkits</vt:lpstr>
      <vt:lpstr>Black-hat vs White-hat</vt:lpstr>
      <vt:lpstr>Systems don't grow on trees</vt:lpstr>
      <vt:lpstr>Minix</vt:lpstr>
      <vt:lpstr>Developments from the Big Guys</vt:lpstr>
      <vt:lpstr>Embedded systems are cool (again)</vt:lpstr>
      <vt:lpstr>Arduino projects on the web</vt:lpstr>
      <vt:lpstr>Options for getting started</vt:lpstr>
      <vt:lpstr>Low-level details in regular code</vt:lpstr>
      <vt:lpstr>Arithmetic games</vt:lpstr>
      <vt:lpstr>Representing signed values</vt:lpstr>
      <vt:lpstr>Representing signed values (cont.)</vt:lpstr>
      <vt:lpstr>Networking in Linux</vt:lpstr>
      <vt:lpstr>Byte order in memory</vt:lpstr>
      <vt:lpstr>GPUs and memory coalescing</vt:lpstr>
      <vt:lpstr>Short history about DRAM</vt:lpstr>
      <vt:lpstr>Better use of DRAM</vt:lpstr>
      <vt:lpstr>Scope of the course</vt:lpstr>
      <vt:lpstr>Intro to computer architectures</vt:lpstr>
      <vt:lpstr>Questions to be answered</vt:lpstr>
      <vt:lpstr>Crash course in machine code</vt:lpstr>
      <vt:lpstr>Correlations with source code</vt:lpstr>
      <vt:lpstr>Practice makes perfect</vt:lpstr>
      <vt:lpstr>Course plan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istvan</dc:creator>
  <cp:lastModifiedBy>istvan</cp:lastModifiedBy>
  <cp:revision>146</cp:revision>
  <dcterms:created xsi:type="dcterms:W3CDTF">2013-02-26T20:47:28Z</dcterms:created>
  <dcterms:modified xsi:type="dcterms:W3CDTF">2014-02-06T07:57:09Z</dcterms:modified>
</cp:coreProperties>
</file>