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0080625" cy="7559675"/>
  <p:notesSz cx="7772400" cy="10058400"/>
  <p:defaultTextStyle>
    <a:defPPr>
      <a:defRPr lang="en-US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70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AA1B1AF-E1B9-49B4-BC57-7B5396FDA930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48777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Arial" pitchFamily="2"/>
                <a:cs typeface="Arial" pitchFamily="2"/>
              </a:defRPr>
            </a:lvl1pPr>
          </a:lstStyle>
          <a:p>
            <a:pPr lvl="0"/>
            <a:fld id="{A53DDA5C-3896-448A-B0A1-455E8D6BD0B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93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78" marR="0" indent="0" rtl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7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1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4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8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865D0B-4B38-4E29-9C13-C6579B669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1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736A57-CC38-46A5-AA03-95264D090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0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696801-C339-4005-94FD-501048B58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7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5EE809-58E6-4E67-94C2-0D50574B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5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801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9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5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1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6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42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77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13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48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8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C5CBBC-D32B-42C2-BA0F-3B29321E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4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794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0610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52B076-8CD4-49AF-AE0D-8E4F4539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52" indent="0">
              <a:buNone/>
              <a:defRPr sz="2200" b="1"/>
            </a:lvl2pPr>
            <a:lvl3pPr marL="1007108" indent="0">
              <a:buNone/>
              <a:defRPr sz="2000" b="1"/>
            </a:lvl3pPr>
            <a:lvl4pPr marL="1510662" indent="0">
              <a:buNone/>
              <a:defRPr sz="1800" b="1"/>
            </a:lvl4pPr>
            <a:lvl5pPr marL="2014214" indent="0">
              <a:buNone/>
              <a:defRPr sz="1800" b="1"/>
            </a:lvl5pPr>
            <a:lvl6pPr marL="2517769" indent="0">
              <a:buNone/>
              <a:defRPr sz="1800" b="1"/>
            </a:lvl6pPr>
            <a:lvl7pPr marL="3021323" indent="0">
              <a:buNone/>
              <a:defRPr sz="1800" b="1"/>
            </a:lvl7pPr>
            <a:lvl8pPr marL="3524873" indent="0">
              <a:buNone/>
              <a:defRPr sz="1800" b="1"/>
            </a:lvl8pPr>
            <a:lvl9pPr marL="402842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52" indent="0">
              <a:buNone/>
              <a:defRPr sz="2200" b="1"/>
            </a:lvl2pPr>
            <a:lvl3pPr marL="1007108" indent="0">
              <a:buNone/>
              <a:defRPr sz="2000" b="1"/>
            </a:lvl3pPr>
            <a:lvl4pPr marL="1510662" indent="0">
              <a:buNone/>
              <a:defRPr sz="1800" b="1"/>
            </a:lvl4pPr>
            <a:lvl5pPr marL="2014214" indent="0">
              <a:buNone/>
              <a:defRPr sz="1800" b="1"/>
            </a:lvl5pPr>
            <a:lvl6pPr marL="2517769" indent="0">
              <a:buNone/>
              <a:defRPr sz="1800" b="1"/>
            </a:lvl6pPr>
            <a:lvl7pPr marL="3021323" indent="0">
              <a:buNone/>
              <a:defRPr sz="1800" b="1"/>
            </a:lvl7pPr>
            <a:lvl8pPr marL="3524873" indent="0">
              <a:buNone/>
              <a:defRPr sz="1800" b="1"/>
            </a:lvl8pPr>
            <a:lvl9pPr marL="402842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C24DF1-0DAD-408A-A69D-F43BFDFF8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0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224BD4-E0D6-438E-83EF-96F83432B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143B0B-155D-485F-B66D-46072B6F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9" y="300997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552" indent="0">
              <a:buNone/>
              <a:defRPr sz="1300"/>
            </a:lvl2pPr>
            <a:lvl3pPr marL="1007108" indent="0">
              <a:buNone/>
              <a:defRPr sz="1100"/>
            </a:lvl3pPr>
            <a:lvl4pPr marL="1510662" indent="0">
              <a:buNone/>
              <a:defRPr sz="1000"/>
            </a:lvl4pPr>
            <a:lvl5pPr marL="2014214" indent="0">
              <a:buNone/>
              <a:defRPr sz="1000"/>
            </a:lvl5pPr>
            <a:lvl6pPr marL="2517769" indent="0">
              <a:buNone/>
              <a:defRPr sz="1000"/>
            </a:lvl6pPr>
            <a:lvl7pPr marL="3021323" indent="0">
              <a:buNone/>
              <a:defRPr sz="1000"/>
            </a:lvl7pPr>
            <a:lvl8pPr marL="3524873" indent="0">
              <a:buNone/>
              <a:defRPr sz="1000"/>
            </a:lvl8pPr>
            <a:lvl9pPr marL="40284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91CB9A-7D61-40C3-A1B6-FC36FF779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2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552" indent="0">
              <a:buNone/>
              <a:defRPr sz="3100"/>
            </a:lvl2pPr>
            <a:lvl3pPr marL="1007108" indent="0">
              <a:buNone/>
              <a:defRPr sz="2600"/>
            </a:lvl3pPr>
            <a:lvl4pPr marL="1510662" indent="0">
              <a:buNone/>
              <a:defRPr sz="2200"/>
            </a:lvl4pPr>
            <a:lvl5pPr marL="2014214" indent="0">
              <a:buNone/>
              <a:defRPr sz="2200"/>
            </a:lvl5pPr>
            <a:lvl6pPr marL="2517769" indent="0">
              <a:buNone/>
              <a:defRPr sz="2200"/>
            </a:lvl6pPr>
            <a:lvl7pPr marL="3021323" indent="0">
              <a:buNone/>
              <a:defRPr sz="2200"/>
            </a:lvl7pPr>
            <a:lvl8pPr marL="3524873" indent="0">
              <a:buNone/>
              <a:defRPr sz="2200"/>
            </a:lvl8pPr>
            <a:lvl9pPr marL="4028429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552" indent="0">
              <a:buNone/>
              <a:defRPr sz="1300"/>
            </a:lvl2pPr>
            <a:lvl3pPr marL="1007108" indent="0">
              <a:buNone/>
              <a:defRPr sz="1100"/>
            </a:lvl3pPr>
            <a:lvl4pPr marL="1510662" indent="0">
              <a:buNone/>
              <a:defRPr sz="1000"/>
            </a:lvl4pPr>
            <a:lvl5pPr marL="2014214" indent="0">
              <a:buNone/>
              <a:defRPr sz="1000"/>
            </a:lvl5pPr>
            <a:lvl6pPr marL="2517769" indent="0">
              <a:buNone/>
              <a:defRPr sz="1000"/>
            </a:lvl6pPr>
            <a:lvl7pPr marL="3021323" indent="0">
              <a:buNone/>
              <a:defRPr sz="1000"/>
            </a:lvl7pPr>
            <a:lvl8pPr marL="3524873" indent="0">
              <a:buNone/>
              <a:defRPr sz="1000"/>
            </a:lvl8pPr>
            <a:lvl9pPr marL="40284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C2337D-F96E-4960-815B-7992BD11E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06" tIns="50355" rIns="100706" bIns="5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706" tIns="50355" rIns="100706" bIns="5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08"/>
            <a:ext cx="2352146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08"/>
            <a:ext cx="3192198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08"/>
            <a:ext cx="2352146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9EE96B9C-9BF9-4B81-BD1D-53193237A2D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Data\Work\CourseWork\Assembly\Course\Vrije_Universiteit_Amsterdam.e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630"/>
            <a:ext cx="1849438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79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00710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665" indent="-377665" algn="l" defTabSz="100710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275" indent="-314720" algn="l" defTabSz="100710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6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439" indent="-251777" algn="l" defTabSz="100710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5993" indent="-251777" algn="l" defTabSz="100710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9546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3100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6654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0207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552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108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662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214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769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1323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4873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8429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0" y="2511425"/>
            <a:ext cx="8870950" cy="2898775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en-US" sz="4900" dirty="0"/>
              <a:t>Programmer's view on Computer Architecture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by </a:t>
            </a:r>
            <a:r>
              <a:rPr lang="en-US" dirty="0" err="1"/>
              <a:t>Istvan</a:t>
            </a:r>
            <a:r>
              <a:rPr lang="en-US" dirty="0"/>
              <a:t> Haller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Issues with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>
            <a:normAutofit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Can only serve a single request at a time</a:t>
            </a:r>
          </a:p>
          <a:p>
            <a:pPr lvl="0"/>
            <a:r>
              <a:rPr lang="en-US"/>
              <a:t>Requirements to process instruction:</a:t>
            </a:r>
          </a:p>
          <a:p>
            <a:pPr lvl="1" rtl="0" hangingPunct="0"/>
            <a:r>
              <a:rPr lang="en-US"/>
              <a:t>Read instruction from memory (always)</a:t>
            </a:r>
          </a:p>
          <a:p>
            <a:pPr lvl="1" rtl="0" hangingPunct="0"/>
            <a:r>
              <a:rPr lang="en-US"/>
              <a:t>Read/write any memory operands (typically)</a:t>
            </a:r>
          </a:p>
          <a:p>
            <a:pPr lvl="0"/>
            <a:r>
              <a:rPr lang="en-US"/>
              <a:t>Limit number of memory operands</a:t>
            </a:r>
          </a:p>
          <a:p>
            <a:pPr lvl="1" rtl="0" hangingPunct="0"/>
            <a:r>
              <a:rPr lang="en-US"/>
              <a:t>X86: maximum 1 memory operand</a:t>
            </a:r>
          </a:p>
          <a:p>
            <a:pPr lvl="1" rtl="0" hangingPunct="0"/>
            <a:r>
              <a:rPr lang="en-US"/>
              <a:t>Simple processors (ARM): no memory operands</a:t>
            </a:r>
          </a:p>
          <a:p>
            <a:pPr lvl="2" rtl="0" hangingPunct="0"/>
            <a:r>
              <a:rPr lang="en-US"/>
              <a:t>Special memory manipulation instructions: load, store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Memory organization: Harvard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74858"/>
            <a:ext cx="8022431" cy="5673658"/>
          </a:xfrm>
        </p:spPr>
      </p:pic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0" y="1770063"/>
            <a:ext cx="8869363" cy="4383087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Simplest design, inefficient memory usage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4783"/>
            <a:ext cx="9072563" cy="855746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/>
              <a:t>Memory organization</a:t>
            </a:r>
            <a:r>
              <a:rPr lang="en-US" dirty="0" smtClean="0"/>
              <a:t>: </a:t>
            </a:r>
            <a:r>
              <a:rPr lang="en-US" dirty="0"/>
              <a:t>Neumann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74858"/>
            <a:ext cx="8022431" cy="5673658"/>
          </a:xfrm>
        </p:spPr>
      </p:pic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0" y="1770063"/>
            <a:ext cx="8869363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Traditional design, contention for memory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772017"/>
            <a:ext cx="8020050" cy="567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Memory organization: current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0" y="1770063"/>
            <a:ext cx="8869363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Single memory, but separation of access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Changing the program flow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>
            <a:normAutofit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Until now we considered sequential order</a:t>
            </a:r>
          </a:p>
          <a:p>
            <a:pPr lvl="0"/>
            <a:r>
              <a:rPr lang="en-US"/>
              <a:t>What happens for the following construction?</a:t>
            </a:r>
          </a:p>
          <a:p>
            <a:pPr lvl="2" rtl="0" hangingPunct="0">
              <a:buNone/>
            </a:pPr>
            <a:r>
              <a:rPr lang="en-US" i="1"/>
              <a:t>if (cond)</a:t>
            </a:r>
          </a:p>
          <a:p>
            <a:pPr lvl="2" rtl="0" hangingPunct="0">
              <a:buNone/>
            </a:pPr>
            <a:r>
              <a:rPr lang="en-US" i="1"/>
              <a:t>    codeA;</a:t>
            </a:r>
          </a:p>
          <a:p>
            <a:pPr lvl="2" rtl="0" hangingPunct="0">
              <a:buNone/>
            </a:pPr>
            <a:r>
              <a:rPr lang="en-US" i="1"/>
              <a:t>else</a:t>
            </a:r>
          </a:p>
          <a:p>
            <a:pPr lvl="2" rtl="0" hangingPunct="0">
              <a:buNone/>
            </a:pPr>
            <a:r>
              <a:rPr lang="en-US" i="1"/>
              <a:t>    codeB;</a:t>
            </a:r>
          </a:p>
          <a:p>
            <a:pPr lvl="0"/>
            <a:r>
              <a:rPr lang="en-US"/>
              <a:t>PC needs to change based on conditional</a:t>
            </a:r>
          </a:p>
          <a:p>
            <a:pPr lvl="0"/>
            <a:r>
              <a:rPr lang="en-US"/>
              <a:t>New sources for PC value</a:t>
            </a:r>
          </a:p>
          <a:p>
            <a:pPr lvl="1" rtl="0" hangingPunct="0">
              <a:buNone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12" y="3241646"/>
            <a:ext cx="6148014" cy="43480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Influences on Program Counter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Jumping: non-sequential change in PC</a:t>
            </a:r>
          </a:p>
          <a:p>
            <a:pPr lvl="0"/>
            <a:r>
              <a:rPr lang="en-US"/>
              <a:t>Relative jump ↔ Skip block of code</a:t>
            </a:r>
          </a:p>
          <a:p>
            <a:pPr lvl="0"/>
            <a:r>
              <a:rPr lang="en-US"/>
              <a:t>Absolute jump ↔ Go to specific line of code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Conditionals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Evaluate conditional → Change program flow</a:t>
            </a:r>
          </a:p>
          <a:p>
            <a:pPr lvl="2" rtl="0" hangingPunct="0">
              <a:buNone/>
            </a:pPr>
            <a:r>
              <a:rPr lang="en-US" sz="3200" i="1"/>
              <a:t>if (a &lt; b)</a:t>
            </a:r>
          </a:p>
          <a:p>
            <a:pPr lvl="0"/>
            <a:r>
              <a:rPr lang="en-US"/>
              <a:t>Components:</a:t>
            </a:r>
          </a:p>
          <a:p>
            <a:pPr lvl="1" rtl="0" hangingPunct="0"/>
            <a:r>
              <a:rPr lang="en-US"/>
              <a:t>Operands “a” and “b”</a:t>
            </a:r>
          </a:p>
          <a:p>
            <a:pPr lvl="1" rtl="0" hangingPunct="0"/>
            <a:r>
              <a:rPr lang="en-US"/>
              <a:t>Operation “&lt;”</a:t>
            </a:r>
          </a:p>
          <a:p>
            <a:pPr lvl="1" rtl="0" hangingPunct="0"/>
            <a:r>
              <a:rPr lang="en-US"/>
              <a:t>Jump targets (what should happen with PC)</a:t>
            </a:r>
          </a:p>
          <a:p>
            <a:pPr lvl="0"/>
            <a:r>
              <a:rPr lang="en-US"/>
              <a:t>Too much for single instruction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Evaluator vs Conditional Jump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Separate evaluation from program flow</a:t>
            </a:r>
          </a:p>
          <a:p>
            <a:pPr lvl="0"/>
            <a:r>
              <a:rPr lang="en-US" b="1" dirty="0"/>
              <a:t>Evaluator</a:t>
            </a:r>
            <a:r>
              <a:rPr lang="en-US" dirty="0"/>
              <a:t>: instruction that compares operands</a:t>
            </a:r>
          </a:p>
          <a:p>
            <a:pPr lvl="1" rtl="0" hangingPunct="0"/>
            <a:r>
              <a:rPr lang="en-US" dirty="0"/>
              <a:t>Similar to arithmetic and logic instructions</a:t>
            </a:r>
          </a:p>
          <a:p>
            <a:pPr lvl="1" rtl="0" hangingPunct="0"/>
            <a:r>
              <a:rPr lang="en-US" dirty="0"/>
              <a:t>Result is binary flag (True/False)</a:t>
            </a:r>
          </a:p>
          <a:p>
            <a:pPr lvl="0"/>
            <a:r>
              <a:rPr lang="en-US" dirty="0"/>
              <a:t>Propagate result to </a:t>
            </a:r>
            <a:r>
              <a:rPr lang="en-US" b="1" dirty="0"/>
              <a:t>conditional jump</a:t>
            </a:r>
          </a:p>
          <a:p>
            <a:pPr lvl="1" rtl="0" hangingPunct="0"/>
            <a:r>
              <a:rPr lang="en-US" dirty="0"/>
              <a:t>Change program flow based on state of flag</a:t>
            </a:r>
          </a:p>
          <a:p>
            <a:pPr marL="108000" lvl="0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Compare</a:t>
            </a:r>
            <a:r>
              <a:rPr lang="en-US" sz="2400" i="1" dirty="0"/>
              <a:t>(“&lt;”, a, b)</a:t>
            </a:r>
            <a:r>
              <a:rPr lang="en-US" b="1" i="1" dirty="0"/>
              <a:t>→</a:t>
            </a:r>
            <a:r>
              <a:rPr lang="en-US" sz="2400" i="1" dirty="0"/>
              <a:t>Flag </a:t>
            </a:r>
            <a:r>
              <a:rPr lang="en-US" sz="2400" i="1" dirty="0" err="1"/>
              <a:t>Register</a:t>
            </a:r>
            <a:r>
              <a:rPr lang="en-US" b="1" i="1" dirty="0" err="1"/>
              <a:t>→</a:t>
            </a:r>
            <a:r>
              <a:rPr lang="en-US" sz="2400" i="1" dirty="0" err="1"/>
              <a:t>Flag</a:t>
            </a:r>
            <a:r>
              <a:rPr lang="en-US" sz="2400" i="1" dirty="0"/>
              <a:t> ? Target1 : Target2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Conditional jump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272088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Two targets too much for single instruction</a:t>
            </a:r>
          </a:p>
          <a:p>
            <a:pPr lvl="0"/>
            <a:r>
              <a:rPr lang="en-US"/>
              <a:t>Implicit target is next instruction</a:t>
            </a:r>
          </a:p>
          <a:p>
            <a:pPr lvl="1" rtl="0" hangingPunct="0"/>
            <a:r>
              <a:rPr lang="en-US" b="1"/>
              <a:t>Fall-through edge</a:t>
            </a:r>
          </a:p>
          <a:p>
            <a:pPr lvl="0"/>
            <a:r>
              <a:rPr lang="en-US"/>
              <a:t>Pseudo-code interpretation</a:t>
            </a:r>
          </a:p>
          <a:p>
            <a:pPr lvl="2" rtl="0" hangingPunct="0">
              <a:buNone/>
            </a:pPr>
            <a:r>
              <a:rPr lang="en-US" i="1"/>
              <a:t>if (cond)</a:t>
            </a:r>
          </a:p>
          <a:p>
            <a:pPr lvl="2" rtl="0" hangingPunct="0">
              <a:buNone/>
            </a:pPr>
            <a:r>
              <a:rPr lang="en-US" i="1"/>
              <a:t>    goto explicit_target;</a:t>
            </a:r>
          </a:p>
          <a:p>
            <a:pPr lvl="2" rtl="0" hangingPunct="0">
              <a:buNone/>
            </a:pPr>
            <a:r>
              <a:rPr lang="en-US" i="1"/>
              <a:t>implicit_target:</a:t>
            </a:r>
          </a:p>
          <a:p>
            <a:pPr lvl="2" rtl="0" hangingPunct="0">
              <a:buNone/>
            </a:pPr>
            <a:r>
              <a:rPr lang="en-US" i="1"/>
              <a:t>…</a:t>
            </a:r>
          </a:p>
          <a:p>
            <a:pPr lvl="2" rtl="0" hangingPunct="0">
              <a:buNone/>
            </a:pPr>
            <a:r>
              <a:rPr lang="en-US" i="1"/>
              <a:t>explicit_target: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" y="921656"/>
            <a:ext cx="9119860" cy="6449787"/>
          </a:xfrm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Restructuring conditional code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Basic purpose of a processor (CPU)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Perform computations between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1" y="2291811"/>
            <a:ext cx="7301418" cy="5163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" y="921656"/>
            <a:ext cx="9119860" cy="6449787"/>
          </a:xfrm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Restructuring conditional code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" y="921656"/>
            <a:ext cx="9119860" cy="6449787"/>
          </a:xfrm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Restructuring conditional code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" y="921656"/>
            <a:ext cx="9119860" cy="6449787"/>
          </a:xfrm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Restructuring conditional code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" y="921659"/>
            <a:ext cx="9120677" cy="64503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Restructuring conditional code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Supporting function calls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>
            <a:normAutofit fontScale="92500"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What is a function call?</a:t>
            </a:r>
          </a:p>
          <a:p>
            <a:pPr lvl="1" rtl="0" hangingPunct="0">
              <a:buSzPct val="100000"/>
              <a:buAutoNum type="arabicParenR"/>
            </a:pPr>
            <a:r>
              <a:rPr lang="en-US"/>
              <a:t> Start executing function code↔Jump to function</a:t>
            </a:r>
          </a:p>
          <a:p>
            <a:pPr lvl="1" rtl="0" hangingPunct="0">
              <a:buSzPct val="100000"/>
              <a:buAutoNum type="arabicParenR"/>
            </a:pPr>
            <a:r>
              <a:rPr lang="en-US"/>
              <a:t> Return to caller location↔Jump back to call site</a:t>
            </a:r>
          </a:p>
          <a:p>
            <a:pPr lvl="0"/>
            <a:r>
              <a:rPr lang="en-US"/>
              <a:t>But where was the function called from?</a:t>
            </a:r>
          </a:p>
          <a:p>
            <a:pPr lvl="0"/>
            <a:r>
              <a:rPr lang="en-US"/>
              <a:t>Store return address when calling function</a:t>
            </a:r>
          </a:p>
          <a:p>
            <a:pPr lvl="1" rtl="0" hangingPunct="0"/>
            <a:r>
              <a:rPr lang="en-US"/>
              <a:t>Multiple functions in program!</a:t>
            </a:r>
          </a:p>
          <a:p>
            <a:pPr lvl="1" rtl="0" hangingPunct="0"/>
            <a:r>
              <a:rPr lang="en-US"/>
              <a:t>Function may be called multiple times (re-entrant)!</a:t>
            </a:r>
          </a:p>
          <a:p>
            <a:pPr lvl="1" rtl="0" hangingPunct="0"/>
            <a:r>
              <a:rPr lang="en-US"/>
              <a:t>Need for designated storage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Function call in a nut-shell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12" y="884237"/>
            <a:ext cx="9050593" cy="64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" y="921656"/>
            <a:ext cx="9119860" cy="6449787"/>
          </a:xfrm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Managing the return address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" y="921659"/>
            <a:ext cx="9120677" cy="64503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Managing the return address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" y="921659"/>
            <a:ext cx="9120677" cy="64503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Managing the return address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" y="921659"/>
            <a:ext cx="9120677" cy="64503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Managing the return address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Addition of a feed-back loop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Temporary storage to reuse computations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1" y="2291811"/>
            <a:ext cx="7301418" cy="5163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" y="921659"/>
            <a:ext cx="9120677" cy="64503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Managing the return address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The stack!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Last return address stored used by first return</a:t>
            </a:r>
          </a:p>
          <a:p>
            <a:pPr lvl="0"/>
            <a:r>
              <a:rPr lang="en-US"/>
              <a:t>Last In – First Out ↔ Stack</a:t>
            </a:r>
          </a:p>
          <a:p>
            <a:pPr lvl="0"/>
            <a:r>
              <a:rPr lang="en-US"/>
              <a:t>Stack Requirements:</a:t>
            </a:r>
          </a:p>
          <a:p>
            <a:pPr lvl="1" rtl="0" hangingPunct="0"/>
            <a:r>
              <a:rPr lang="en-US"/>
              <a:t>Contiguous sequence of memory</a:t>
            </a:r>
          </a:p>
          <a:p>
            <a:pPr lvl="1" rtl="0" hangingPunct="0"/>
            <a:r>
              <a:rPr lang="en-US"/>
              <a:t>Stack Pointer ← Special Purpose Register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Other function related concepts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Function arguments</a:t>
            </a:r>
          </a:p>
          <a:p>
            <a:pPr lvl="1" rtl="0" hangingPunct="0"/>
            <a:r>
              <a:rPr lang="en-US"/>
              <a:t>Unique for every instance of the function call</a:t>
            </a:r>
          </a:p>
          <a:p>
            <a:pPr lvl="1" rtl="0" hangingPunct="0"/>
            <a:r>
              <a:rPr lang="en-US"/>
              <a:t>Passed in registers?</a:t>
            </a:r>
          </a:p>
          <a:p>
            <a:pPr lvl="2" rtl="0" hangingPunct="0"/>
            <a:r>
              <a:rPr lang="en-US"/>
              <a:t>Possible if no other functions called</a:t>
            </a:r>
          </a:p>
          <a:p>
            <a:pPr lvl="2" rtl="0" hangingPunct="0"/>
            <a:r>
              <a:rPr lang="en-US"/>
              <a:t>Otherwise registers need to be saved (where?)</a:t>
            </a:r>
          </a:p>
          <a:p>
            <a:pPr lvl="1" rtl="0" hangingPunct="0"/>
            <a:r>
              <a:rPr lang="en-US"/>
              <a:t>Typically passed on the stack</a:t>
            </a:r>
          </a:p>
          <a:p>
            <a:pPr lvl="2" rtl="0" hangingPunct="0"/>
            <a:r>
              <a:rPr lang="en-US"/>
              <a:t>Instance specific storage as with return address</a:t>
            </a:r>
          </a:p>
          <a:p>
            <a:pPr lvl="2" rtl="0" hangingPunct="0"/>
            <a:r>
              <a:rPr lang="en-US"/>
              <a:t>No limit on argument count (variable length possible)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Other function related concepts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Function local variables</a:t>
            </a:r>
          </a:p>
          <a:p>
            <a:pPr lvl="1" rtl="0" hangingPunct="0"/>
            <a:r>
              <a:rPr lang="en-US"/>
              <a:t>Similar to function arguments</a:t>
            </a:r>
          </a:p>
          <a:p>
            <a:pPr lvl="1" rtl="0" hangingPunct="0"/>
            <a:r>
              <a:rPr lang="en-US"/>
              <a:t>Unique for every instance of the function call</a:t>
            </a:r>
          </a:p>
          <a:p>
            <a:pPr lvl="0"/>
            <a:r>
              <a:rPr lang="en-US"/>
              <a:t>Temporary storage of registers</a:t>
            </a:r>
          </a:p>
          <a:p>
            <a:pPr lvl="1" rtl="0" hangingPunct="0"/>
            <a:r>
              <a:rPr lang="en-US"/>
              <a:t>Function execution may be interrupted</a:t>
            </a:r>
          </a:p>
          <a:p>
            <a:pPr lvl="1" rtl="0" hangingPunct="0"/>
            <a:r>
              <a:rPr lang="en-US"/>
              <a:t>Need to save registers in the function context</a:t>
            </a:r>
          </a:p>
          <a:p>
            <a:pPr lvl="1" rtl="0" hangingPunct="0"/>
            <a:r>
              <a:rPr lang="en-US"/>
              <a:t>Use the stack as “unlimited” storage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Function frames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Elements related to given function instance</a:t>
            </a:r>
          </a:p>
          <a:p>
            <a:pPr lvl="1" rtl="0" hangingPunct="0"/>
            <a:r>
              <a:rPr lang="en-US"/>
              <a:t>Arguments, return address, locals, temporaries</a:t>
            </a:r>
          </a:p>
          <a:p>
            <a:pPr lvl="0"/>
            <a:r>
              <a:rPr lang="en-US"/>
              <a:t>Stack pointer volatile inside function</a:t>
            </a:r>
          </a:p>
          <a:p>
            <a:pPr lvl="0"/>
            <a:r>
              <a:rPr lang="en-US"/>
              <a:t>How to find beginning of function frame?</a:t>
            </a:r>
          </a:p>
          <a:p>
            <a:pPr lvl="1" rtl="0" hangingPunct="0"/>
            <a:r>
              <a:rPr lang="en-US"/>
              <a:t>Base Pointer Register</a:t>
            </a:r>
          </a:p>
          <a:p>
            <a:pPr lvl="0"/>
            <a:r>
              <a:rPr lang="en-US"/>
              <a:t>What about the previous function?</a:t>
            </a:r>
          </a:p>
          <a:p>
            <a:pPr lvl="1" rtl="0" hangingPunct="0"/>
            <a:r>
              <a:rPr lang="en-US"/>
              <a:t>Store chain of base pointers on stack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12" y="3932237"/>
            <a:ext cx="7686923" cy="5436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Registers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Registers allow reuse of computations</a:t>
            </a:r>
          </a:p>
          <a:p>
            <a:pPr lvl="0"/>
            <a:r>
              <a:rPr lang="en-US"/>
              <a:t>Efficiency ↔ Keep data on processor</a:t>
            </a:r>
          </a:p>
          <a:p>
            <a:pPr lvl="0"/>
            <a:r>
              <a:rPr lang="en-US"/>
              <a:t>Uniquely addressable by name</a:t>
            </a:r>
          </a:p>
          <a:p>
            <a:pPr lvl="0"/>
            <a:r>
              <a:rPr lang="en-US"/>
              <a:t>Multiple types</a:t>
            </a:r>
          </a:p>
          <a:p>
            <a:pPr lvl="1" rtl="0" hangingPunct="0"/>
            <a:r>
              <a:rPr lang="en-US"/>
              <a:t>General purpose: managed explicitly by program</a:t>
            </a:r>
          </a:p>
          <a:p>
            <a:pPr lvl="1" rtl="0" hangingPunct="0"/>
            <a:r>
              <a:rPr lang="en-US"/>
              <a:t>Special purpose: implicit usage</a:t>
            </a:r>
          </a:p>
          <a:p>
            <a:pPr lvl="2" rtl="0" hangingPunct="0"/>
            <a:r>
              <a:rPr lang="en-US"/>
              <a:t>Some can be accesses explicitly as-well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Set up and forget →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Minimize user interaction through storage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1" y="2291811"/>
            <a:ext cx="7301418" cy="5163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Content of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Commands to be executed (instructions)</a:t>
            </a:r>
          </a:p>
          <a:p>
            <a:pPr lvl="0"/>
            <a:r>
              <a:rPr lang="en-US"/>
              <a:t>Input data ← What does the application need?</a:t>
            </a:r>
          </a:p>
          <a:p>
            <a:pPr lvl="0"/>
            <a:r>
              <a:rPr lang="en-US"/>
              <a:t>Output data ← Final result of computations</a:t>
            </a:r>
          </a:p>
          <a:p>
            <a:pPr lvl="0"/>
            <a:r>
              <a:rPr lang="en-US"/>
              <a:t>Temporary data ← Registers are limited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Accessing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/>
              <a:t>Memory is contiguous string of bytes</a:t>
            </a:r>
          </a:p>
          <a:p>
            <a:pPr lvl="1" rtl="0" hangingPunct="0"/>
            <a:r>
              <a:rPr lang="en-US" u="sng"/>
              <a:t>No structure!!!</a:t>
            </a:r>
          </a:p>
          <a:p>
            <a:pPr lvl="1" rtl="0" hangingPunct="0"/>
            <a:r>
              <a:rPr lang="en-US"/>
              <a:t>Structure is defined through usage</a:t>
            </a:r>
          </a:p>
          <a:p>
            <a:pPr lvl="0"/>
            <a:r>
              <a:rPr lang="en-US"/>
              <a:t>Access based on address ← Offset in memory</a:t>
            </a:r>
          </a:p>
          <a:p>
            <a:pPr lvl="0"/>
            <a:r>
              <a:rPr lang="en-US"/>
              <a:t>Can be both read or written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312" y="3932237"/>
            <a:ext cx="5702476" cy="40329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512" y="3856037"/>
            <a:ext cx="6413529" cy="45358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Instructions in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43846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Components of an instruction:</a:t>
            </a:r>
          </a:p>
          <a:p>
            <a:pPr lvl="1" rtl="0" hangingPunct="0"/>
            <a:r>
              <a:rPr lang="en-US" dirty="0"/>
              <a:t>Command to be executed</a:t>
            </a:r>
          </a:p>
          <a:p>
            <a:pPr lvl="1" rtl="0" hangingPunct="0"/>
            <a:r>
              <a:rPr lang="en-US" dirty="0"/>
              <a:t>Registers to be used</a:t>
            </a:r>
          </a:p>
          <a:p>
            <a:pPr lvl="1" rtl="0" hangingPunct="0"/>
            <a:r>
              <a:rPr lang="en-US" dirty="0"/>
              <a:t>Numeric constants (including memory addresses)</a:t>
            </a:r>
          </a:p>
          <a:p>
            <a:pPr lvl="0"/>
            <a:r>
              <a:rPr lang="en-US" dirty="0"/>
              <a:t>Instructions executed in sequence</a:t>
            </a:r>
          </a:p>
          <a:p>
            <a:pPr lvl="1" rtl="0" hangingPunct="0"/>
            <a:r>
              <a:rPr lang="en-US" dirty="0"/>
              <a:t>Address generated by Program Counter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Accessing data in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8870950" cy="5272088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en-US" dirty="0"/>
              <a:t>2 main addressing modes</a:t>
            </a:r>
          </a:p>
          <a:p>
            <a:pPr lvl="0"/>
            <a:r>
              <a:rPr lang="en-US" dirty="0"/>
              <a:t>Direct addressing</a:t>
            </a:r>
          </a:p>
          <a:p>
            <a:pPr lvl="1" rtl="0" hangingPunct="0"/>
            <a:r>
              <a:rPr lang="en-US" dirty="0"/>
              <a:t>Supply the concrete address in memory</a:t>
            </a:r>
          </a:p>
          <a:p>
            <a:pPr lvl="2" rtl="0" hangingPunct="0">
              <a:buNone/>
            </a:pPr>
            <a:r>
              <a:rPr lang="en-US" i="1" dirty="0" err="1"/>
              <a:t>int</a:t>
            </a:r>
            <a:r>
              <a:rPr lang="en-US" i="1" dirty="0"/>
              <a:t> var1;</a:t>
            </a:r>
          </a:p>
          <a:p>
            <a:pPr lvl="2" rtl="0" hangingPunct="0">
              <a:buNone/>
            </a:pPr>
            <a:r>
              <a:rPr lang="en-US" i="1" dirty="0"/>
              <a:t>reg1 = </a:t>
            </a:r>
            <a:r>
              <a:rPr lang="en-US" i="1" dirty="0" err="1"/>
              <a:t>load_from</a:t>
            </a:r>
            <a:r>
              <a:rPr lang="en-US" i="1" dirty="0"/>
              <a:t> (&amp;var1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Indirect addressing</a:t>
            </a:r>
          </a:p>
          <a:p>
            <a:pPr lvl="1" rtl="0" hangingPunct="0"/>
            <a:r>
              <a:rPr lang="en-US" dirty="0"/>
              <a:t>Use running computation from register as address</a:t>
            </a:r>
          </a:p>
          <a:p>
            <a:pPr lvl="2" rtl="0" hangingPunct="0">
              <a:buNone/>
            </a:pPr>
            <a:r>
              <a:rPr lang="en-US" i="1" dirty="0"/>
              <a:t>reg1 = &amp;var1 + 10</a:t>
            </a:r>
          </a:p>
          <a:p>
            <a:pPr lvl="2" rtl="0" hangingPunct="0">
              <a:buNone/>
            </a:pPr>
            <a:r>
              <a:rPr lang="en-US" i="1" dirty="0"/>
              <a:t>reg2 = </a:t>
            </a:r>
            <a:r>
              <a:rPr lang="en-US" i="1" dirty="0" err="1"/>
              <a:t>load_from</a:t>
            </a:r>
            <a:r>
              <a:rPr lang="en-US" i="1"/>
              <a:t> (</a:t>
            </a:r>
            <a:r>
              <a:rPr lang="en-US" i="1" smtClean="0"/>
              <a:t>reg1)</a:t>
            </a:r>
            <a:endParaRPr lang="en-US" i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VU</Template>
  <TotalTime>381</TotalTime>
  <Words>775</Words>
  <Application>Microsoft Office PowerPoint</Application>
  <PresentationFormat>Custom</PresentationFormat>
  <Paragraphs>150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VU</vt:lpstr>
      <vt:lpstr>PowerPoint Presentation</vt:lpstr>
      <vt:lpstr>Basic purpose of a processor (CPU)</vt:lpstr>
      <vt:lpstr>Addition of a feed-back loop</vt:lpstr>
      <vt:lpstr>Registers</vt:lpstr>
      <vt:lpstr>Set up and forget → Memory</vt:lpstr>
      <vt:lpstr>Content of memory</vt:lpstr>
      <vt:lpstr>Accessing memory</vt:lpstr>
      <vt:lpstr>Instructions in memory</vt:lpstr>
      <vt:lpstr>Accessing data in memory</vt:lpstr>
      <vt:lpstr>Issues with memory</vt:lpstr>
      <vt:lpstr>Memory organization: Harvard</vt:lpstr>
      <vt:lpstr>Memory organization: Neumann</vt:lpstr>
      <vt:lpstr>Memory organization: current</vt:lpstr>
      <vt:lpstr>Changing the program flow</vt:lpstr>
      <vt:lpstr>Influences on Program Counter</vt:lpstr>
      <vt:lpstr>Conditionals</vt:lpstr>
      <vt:lpstr>Evaluator vs Conditional Jump</vt:lpstr>
      <vt:lpstr>Conditional jump</vt:lpstr>
      <vt:lpstr>Restructuring conditional code</vt:lpstr>
      <vt:lpstr>Restructuring conditional code</vt:lpstr>
      <vt:lpstr>Restructuring conditional code</vt:lpstr>
      <vt:lpstr>Restructuring conditional code</vt:lpstr>
      <vt:lpstr>Restructuring conditional code</vt:lpstr>
      <vt:lpstr>Supporting function calls</vt:lpstr>
      <vt:lpstr>Function call in a nut-shell</vt:lpstr>
      <vt:lpstr>Managing the return address</vt:lpstr>
      <vt:lpstr>Managing the return address</vt:lpstr>
      <vt:lpstr>Managing the return address</vt:lpstr>
      <vt:lpstr>Managing the return address</vt:lpstr>
      <vt:lpstr>Managing the return address</vt:lpstr>
      <vt:lpstr>The stack!</vt:lpstr>
      <vt:lpstr>Other function related concepts</vt:lpstr>
      <vt:lpstr>Other function related concepts</vt:lpstr>
      <vt:lpstr>Function frames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istvan</dc:creator>
  <cp:lastModifiedBy>istvan</cp:lastModifiedBy>
  <cp:revision>171</cp:revision>
  <dcterms:created xsi:type="dcterms:W3CDTF">2013-03-25T16:22:08Z</dcterms:created>
  <dcterms:modified xsi:type="dcterms:W3CDTF">2014-02-18T22:39:52Z</dcterms:modified>
</cp:coreProperties>
</file>