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58" r:id="rId4"/>
    <p:sldId id="287" r:id="rId5"/>
    <p:sldId id="28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94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9" r:id="rId35"/>
    <p:sldId id="290" r:id="rId36"/>
    <p:sldId id="291" r:id="rId37"/>
    <p:sldId id="292" r:id="rId38"/>
    <p:sldId id="293" r:id="rId39"/>
    <p:sldId id="295" r:id="rId40"/>
    <p:sldId id="297" r:id="rId41"/>
    <p:sldId id="298" r:id="rId42"/>
    <p:sldId id="299" r:id="rId43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23" autoAdjust="0"/>
    <p:restoredTop sz="94676" autoAdjust="0"/>
  </p:normalViewPr>
  <p:slideViewPr>
    <p:cSldViewPr>
      <p:cViewPr varScale="1">
        <p:scale>
          <a:sx n="63" d="100"/>
          <a:sy n="63" d="100"/>
        </p:scale>
        <p:origin x="-534" y="-108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82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3E723975-725C-4B40-ABA3-0FE75851E991}" type="slidenum">
              <a:t>‹#›</a:t>
            </a:fld>
            <a:endParaRPr lang="en-US" sz="14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74024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Arial" pitchFamily="2"/>
                <a:cs typeface="Arial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Arial" pitchFamily="2"/>
                <a:cs typeface="Arial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Arial" pitchFamily="2"/>
                <a:cs typeface="Arial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Arial" pitchFamily="2"/>
                <a:cs typeface="Arial" pitchFamily="2"/>
              </a:defRPr>
            </a:lvl1pPr>
          </a:lstStyle>
          <a:p>
            <a:pPr lvl="0"/>
            <a:fld id="{CB4BBBD4-028E-4211-B2B5-9C99F2AED85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6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en-US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3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0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7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4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8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DA43BC-9F59-48E2-8565-3D2038B44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11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3CA3C1-D773-4A02-8B42-0C96F8FF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0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57499" y="334236"/>
            <a:ext cx="2500906" cy="71099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4785" y="334236"/>
            <a:ext cx="7334704" cy="71099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6FDFEB-3529-47CB-AFB2-8ACFD27AB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7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7B3AA3-866E-4AE5-AC62-692B86A7E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5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801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9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5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1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06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4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77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13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48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84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BE0C41-905E-43EB-871D-52AAF102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4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4794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0610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F5C4A7-A338-4FFB-AA71-B5F480944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4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552" indent="0">
              <a:buNone/>
              <a:defRPr sz="2200" b="1"/>
            </a:lvl2pPr>
            <a:lvl3pPr marL="1007108" indent="0">
              <a:buNone/>
              <a:defRPr sz="2000" b="1"/>
            </a:lvl3pPr>
            <a:lvl4pPr marL="1510662" indent="0">
              <a:buNone/>
              <a:defRPr sz="1800" b="1"/>
            </a:lvl4pPr>
            <a:lvl5pPr marL="2014214" indent="0">
              <a:buNone/>
              <a:defRPr sz="1800" b="1"/>
            </a:lvl5pPr>
            <a:lvl6pPr marL="2517769" indent="0">
              <a:buNone/>
              <a:defRPr sz="1800" b="1"/>
            </a:lvl6pPr>
            <a:lvl7pPr marL="3021323" indent="0">
              <a:buNone/>
              <a:defRPr sz="1800" b="1"/>
            </a:lvl7pPr>
            <a:lvl8pPr marL="3524873" indent="0">
              <a:buNone/>
              <a:defRPr sz="1800" b="1"/>
            </a:lvl8pPr>
            <a:lvl9pPr marL="402842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552" indent="0">
              <a:buNone/>
              <a:defRPr sz="2200" b="1"/>
            </a:lvl2pPr>
            <a:lvl3pPr marL="1007108" indent="0">
              <a:buNone/>
              <a:defRPr sz="2000" b="1"/>
            </a:lvl3pPr>
            <a:lvl4pPr marL="1510662" indent="0">
              <a:buNone/>
              <a:defRPr sz="1800" b="1"/>
            </a:lvl4pPr>
            <a:lvl5pPr marL="2014214" indent="0">
              <a:buNone/>
              <a:defRPr sz="1800" b="1"/>
            </a:lvl5pPr>
            <a:lvl6pPr marL="2517769" indent="0">
              <a:buNone/>
              <a:defRPr sz="1800" b="1"/>
            </a:lvl6pPr>
            <a:lvl7pPr marL="3021323" indent="0">
              <a:buNone/>
              <a:defRPr sz="1800" b="1"/>
            </a:lvl7pPr>
            <a:lvl8pPr marL="3524873" indent="0">
              <a:buNone/>
              <a:defRPr sz="1800" b="1"/>
            </a:lvl8pPr>
            <a:lvl9pPr marL="402842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A751D3-F2ED-43CC-A769-7DFF6A7B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0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1CB676-0019-48DE-AC99-E33EDBC2E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7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16880F-3BA0-49EE-9B08-9241D9D50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425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9" y="300997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4" y="1581937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552" indent="0">
              <a:buNone/>
              <a:defRPr sz="1300"/>
            </a:lvl2pPr>
            <a:lvl3pPr marL="1007108" indent="0">
              <a:buNone/>
              <a:defRPr sz="1100"/>
            </a:lvl3pPr>
            <a:lvl4pPr marL="1510662" indent="0">
              <a:buNone/>
              <a:defRPr sz="1000"/>
            </a:lvl4pPr>
            <a:lvl5pPr marL="2014214" indent="0">
              <a:buNone/>
              <a:defRPr sz="1000"/>
            </a:lvl5pPr>
            <a:lvl6pPr marL="2517769" indent="0">
              <a:buNone/>
              <a:defRPr sz="1000"/>
            </a:lvl6pPr>
            <a:lvl7pPr marL="3021323" indent="0">
              <a:buNone/>
              <a:defRPr sz="1000"/>
            </a:lvl7pPr>
            <a:lvl8pPr marL="3524873" indent="0">
              <a:buNone/>
              <a:defRPr sz="1000"/>
            </a:lvl8pPr>
            <a:lvl9pPr marL="402842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B2061F-9952-4436-849C-6F1887F50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25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552" indent="0">
              <a:buNone/>
              <a:defRPr sz="3100"/>
            </a:lvl2pPr>
            <a:lvl3pPr marL="1007108" indent="0">
              <a:buNone/>
              <a:defRPr sz="2600"/>
            </a:lvl3pPr>
            <a:lvl4pPr marL="1510662" indent="0">
              <a:buNone/>
              <a:defRPr sz="2200"/>
            </a:lvl4pPr>
            <a:lvl5pPr marL="2014214" indent="0">
              <a:buNone/>
              <a:defRPr sz="2200"/>
            </a:lvl5pPr>
            <a:lvl6pPr marL="2517769" indent="0">
              <a:buNone/>
              <a:defRPr sz="2200"/>
            </a:lvl6pPr>
            <a:lvl7pPr marL="3021323" indent="0">
              <a:buNone/>
              <a:defRPr sz="2200"/>
            </a:lvl7pPr>
            <a:lvl8pPr marL="3524873" indent="0">
              <a:buNone/>
              <a:defRPr sz="2200"/>
            </a:lvl8pPr>
            <a:lvl9pPr marL="4028429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552" indent="0">
              <a:buNone/>
              <a:defRPr sz="1300"/>
            </a:lvl2pPr>
            <a:lvl3pPr marL="1007108" indent="0">
              <a:buNone/>
              <a:defRPr sz="1100"/>
            </a:lvl3pPr>
            <a:lvl4pPr marL="1510662" indent="0">
              <a:buNone/>
              <a:defRPr sz="1000"/>
            </a:lvl4pPr>
            <a:lvl5pPr marL="2014214" indent="0">
              <a:buNone/>
              <a:defRPr sz="1000"/>
            </a:lvl5pPr>
            <a:lvl6pPr marL="2517769" indent="0">
              <a:buNone/>
              <a:defRPr sz="1000"/>
            </a:lvl6pPr>
            <a:lvl7pPr marL="3021323" indent="0">
              <a:buNone/>
              <a:defRPr sz="1000"/>
            </a:lvl7pPr>
            <a:lvl8pPr marL="3524873" indent="0">
              <a:buNone/>
              <a:defRPr sz="1000"/>
            </a:lvl8pPr>
            <a:lvl9pPr marL="402842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B92213-3A96-43CD-9C4F-0C4A6E795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06" tIns="50355" rIns="100706" bIns="5035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8"/>
            <a:ext cx="9072563" cy="4989036"/>
          </a:xfrm>
          <a:prstGeom prst="rect">
            <a:avLst/>
          </a:prstGeom>
        </p:spPr>
        <p:txBody>
          <a:bodyPr vert="horz" lIns="100706" tIns="50355" rIns="100706" bIns="503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708"/>
            <a:ext cx="2352146" cy="402483"/>
          </a:xfrm>
          <a:prstGeom prst="rect">
            <a:avLst/>
          </a:prstGeom>
        </p:spPr>
        <p:txBody>
          <a:bodyPr vert="horz" lIns="100706" tIns="50355" rIns="100706" bIns="5035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708"/>
            <a:ext cx="3192198" cy="402483"/>
          </a:xfrm>
          <a:prstGeom prst="rect">
            <a:avLst/>
          </a:prstGeom>
        </p:spPr>
        <p:txBody>
          <a:bodyPr vert="horz" lIns="100706" tIns="50355" rIns="100706" bIns="5035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708"/>
            <a:ext cx="2352146" cy="402483"/>
          </a:xfrm>
          <a:prstGeom prst="rect">
            <a:avLst/>
          </a:prstGeom>
        </p:spPr>
        <p:txBody>
          <a:bodyPr vert="horz" lIns="100706" tIns="50355" rIns="100706" bIns="5035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5CAFD7BD-381D-4D1E-A604-2AE05F804D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Data\Work\CourseWork\Assembly\Course\Vrije_Universiteit_Amsterdam.em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630"/>
            <a:ext cx="1849438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79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07108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665" indent="-377665" algn="l" defTabSz="1007108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275" indent="-314720" algn="l" defTabSz="1007108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6" indent="-251777" algn="l" defTabSz="100710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2439" indent="-251777" algn="l" defTabSz="1007108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5993" indent="-251777" algn="l" defTabSz="1007108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9546" indent="-251777" algn="l" defTabSz="100710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3100" indent="-251777" algn="l" defTabSz="100710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6654" indent="-251777" algn="l" defTabSz="100710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0207" indent="-251777" algn="l" defTabSz="100710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552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108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662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214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769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1323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4873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8429" algn="l" defTabSz="10071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0" y="1768475"/>
            <a:ext cx="8870950" cy="4384675"/>
          </a:xfrm>
        </p:spPr>
        <p:txBody>
          <a:bodyPr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en-US" sz="4900" dirty="0"/>
              <a:t>Introduction to X86 </a:t>
            </a:r>
            <a:r>
              <a:rPr lang="en-US" sz="4900" dirty="0" smtClean="0"/>
              <a:t>assembly</a:t>
            </a:r>
          </a:p>
          <a:p>
            <a:pPr marL="0" lvl="0" indent="0" algn="ctr">
              <a:buNone/>
            </a:pPr>
            <a:endParaRPr lang="en-US" sz="3200" dirty="0"/>
          </a:p>
          <a:p>
            <a:pPr marL="0" lvl="0" indent="0" algn="ctr">
              <a:buNone/>
            </a:pPr>
            <a:r>
              <a:rPr lang="en-US" sz="3200" dirty="0"/>
              <a:t>b</a:t>
            </a:r>
            <a:r>
              <a:rPr lang="en-US" sz="3200" smtClean="0"/>
              <a:t>y </a:t>
            </a:r>
            <a:r>
              <a:rPr lang="en-US" sz="3200" dirty="0" err="1" smtClean="0"/>
              <a:t>Istvan</a:t>
            </a:r>
            <a:r>
              <a:rPr lang="en-US" sz="3200" dirty="0" smtClean="0"/>
              <a:t> Haller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Endianness in pictures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81" y="1828800"/>
            <a:ext cx="4566838" cy="4078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81" y="1828800"/>
            <a:ext cx="4566838" cy="4078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Operands in X86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/>
              <a:t>Register: </a:t>
            </a:r>
            <a:r>
              <a:rPr lang="en-US" b="1"/>
              <a:t>MOV EAX, EBX</a:t>
            </a:r>
          </a:p>
          <a:p>
            <a:pPr lvl="1" rtl="0" hangingPunct="0"/>
            <a:r>
              <a:rPr lang="en-US" i="1"/>
              <a:t>Copy</a:t>
            </a:r>
            <a:r>
              <a:rPr lang="en-US"/>
              <a:t> content from one register to another</a:t>
            </a:r>
          </a:p>
          <a:p>
            <a:pPr lvl="0"/>
            <a:r>
              <a:rPr lang="en-US"/>
              <a:t>Immediate: </a:t>
            </a:r>
            <a:r>
              <a:rPr lang="en-US" b="1"/>
              <a:t>MOV EAX, 10h</a:t>
            </a:r>
          </a:p>
          <a:p>
            <a:pPr lvl="1" rtl="0" hangingPunct="0"/>
            <a:r>
              <a:rPr lang="en-US" i="1"/>
              <a:t>Copy</a:t>
            </a:r>
            <a:r>
              <a:rPr lang="en-US"/>
              <a:t> constant to register</a:t>
            </a:r>
          </a:p>
          <a:p>
            <a:pPr lvl="0"/>
            <a:r>
              <a:rPr lang="en-US"/>
              <a:t>Memory: different addressing modes</a:t>
            </a:r>
          </a:p>
          <a:p>
            <a:pPr lvl="1" rtl="0" hangingPunct="0"/>
            <a:r>
              <a:rPr lang="en-US"/>
              <a:t>Typically at most one memory operand</a:t>
            </a:r>
          </a:p>
          <a:p>
            <a:pPr lvl="1" rtl="0" hangingPunct="0"/>
            <a:r>
              <a:rPr lang="en-US"/>
              <a:t>Complex address computation supported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Addressing modes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08952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/>
              <a:t>Direct: </a:t>
            </a:r>
            <a:r>
              <a:rPr lang="en-US" b="1" dirty="0"/>
              <a:t>MOV EAX, [10h]</a:t>
            </a:r>
          </a:p>
          <a:p>
            <a:pPr lvl="1" rtl="0" hangingPunct="0"/>
            <a:r>
              <a:rPr lang="en-US" i="1" dirty="0"/>
              <a:t>Copy</a:t>
            </a:r>
            <a:r>
              <a:rPr lang="en-US" dirty="0"/>
              <a:t> value located at address 10h</a:t>
            </a:r>
          </a:p>
          <a:p>
            <a:pPr lvl="0"/>
            <a:r>
              <a:rPr lang="en-US" dirty="0"/>
              <a:t>Indirect: </a:t>
            </a:r>
            <a:r>
              <a:rPr lang="en-US" b="1" dirty="0"/>
              <a:t>MOV EAX, [EBX]</a:t>
            </a:r>
          </a:p>
          <a:p>
            <a:pPr lvl="1" rtl="0" hangingPunct="0"/>
            <a:r>
              <a:rPr lang="en-US" i="1" dirty="0"/>
              <a:t>Copy</a:t>
            </a:r>
            <a:r>
              <a:rPr lang="en-US" dirty="0"/>
              <a:t> value pointed to by register BX</a:t>
            </a:r>
          </a:p>
          <a:p>
            <a:pPr lvl="0"/>
            <a:r>
              <a:rPr lang="en-US" dirty="0"/>
              <a:t>Indexed: </a:t>
            </a:r>
            <a:r>
              <a:rPr lang="en-US" b="1" dirty="0"/>
              <a:t>MOV AL, [EBX + ECX * 4 + 10h]</a:t>
            </a:r>
          </a:p>
          <a:p>
            <a:pPr lvl="1" rtl="0" hangingPunct="0"/>
            <a:r>
              <a:rPr lang="en-US" i="1" dirty="0"/>
              <a:t>Copy</a:t>
            </a:r>
            <a:r>
              <a:rPr lang="en-US" dirty="0"/>
              <a:t> value from array (BX[4 * CX + </a:t>
            </a:r>
            <a:r>
              <a:rPr lang="en-US" dirty="0" smtClean="0"/>
              <a:t>0x10])</a:t>
            </a:r>
            <a:endParaRPr lang="en-US" dirty="0"/>
          </a:p>
          <a:p>
            <a:pPr lvl="0"/>
            <a:r>
              <a:rPr lang="en-US" dirty="0"/>
              <a:t>Pointers can be associated to type</a:t>
            </a:r>
          </a:p>
          <a:p>
            <a:pPr lvl="1" rtl="0" hangingPunct="0"/>
            <a:r>
              <a:rPr lang="en-US" b="1" dirty="0"/>
              <a:t>MOV AL, byte </a:t>
            </a:r>
            <a:r>
              <a:rPr lang="en-US" b="1" dirty="0" err="1"/>
              <a:t>ptr</a:t>
            </a:r>
            <a:r>
              <a:rPr lang="en-US" b="1" dirty="0"/>
              <a:t> [BX]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" y="1377219"/>
            <a:ext cx="8557260" cy="6054281"/>
          </a:xfrm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Operands and addressing modes:</a:t>
            </a:r>
            <a:br>
              <a:rPr lang="en-US"/>
            </a:br>
            <a:r>
              <a:rPr lang="en-US"/>
              <a:t>Register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1377218"/>
            <a:ext cx="8557260" cy="60542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Operands and addressing modes:</a:t>
            </a:r>
            <a:br>
              <a:rPr lang="en-US"/>
            </a:br>
            <a:r>
              <a:rPr lang="en-US"/>
              <a:t>Immediate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1377218"/>
            <a:ext cx="8557260" cy="60542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Operands and addressing modes:</a:t>
            </a:r>
            <a:br>
              <a:rPr lang="en-US"/>
            </a:br>
            <a:r>
              <a:rPr lang="en-US"/>
              <a:t>Direct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1377218"/>
            <a:ext cx="8557260" cy="60542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Operands and addressing modes:</a:t>
            </a:r>
            <a:br>
              <a:rPr lang="en-US" dirty="0"/>
            </a:br>
            <a:r>
              <a:rPr lang="en-US" dirty="0"/>
              <a:t>Indirect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1377218"/>
            <a:ext cx="8557260" cy="60542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Operands and addressing modes:</a:t>
            </a:r>
            <a:br>
              <a:rPr lang="en-US" dirty="0"/>
            </a:br>
            <a:r>
              <a:rPr lang="en-US" dirty="0"/>
              <a:t>Indexed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Data movement in assembly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>
            <a:normAutofit lnSpcReduction="1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/>
              <a:t>Basic instruction: MOV (from src to dst)</a:t>
            </a:r>
          </a:p>
          <a:p>
            <a:pPr lvl="0"/>
            <a:r>
              <a:rPr lang="en-US"/>
              <a:t>Alternatives</a:t>
            </a:r>
          </a:p>
          <a:p>
            <a:pPr lvl="1" rtl="0" hangingPunct="0"/>
            <a:r>
              <a:rPr lang="en-US"/>
              <a:t>XCHG: Exchange values between src and dst</a:t>
            </a:r>
          </a:p>
          <a:p>
            <a:pPr lvl="1" rtl="0" hangingPunct="0"/>
            <a:r>
              <a:rPr lang="en-US"/>
              <a:t>PUSH: Store src to stack</a:t>
            </a:r>
          </a:p>
          <a:p>
            <a:pPr lvl="1" rtl="0" hangingPunct="0"/>
            <a:r>
              <a:rPr lang="en-US"/>
              <a:t>POP: Retrieve top of stack to dst</a:t>
            </a:r>
          </a:p>
          <a:p>
            <a:pPr lvl="1" rtl="0" hangingPunct="0"/>
            <a:r>
              <a:rPr lang="en-US"/>
              <a:t>LEA: Same as MOV but does not dereference</a:t>
            </a:r>
          </a:p>
          <a:p>
            <a:pPr lvl="2" rtl="0" hangingPunct="0"/>
            <a:r>
              <a:rPr lang="en-US"/>
              <a:t>Used to computer addresses</a:t>
            </a:r>
          </a:p>
          <a:p>
            <a:pPr lvl="2" rtl="0" hangingPunct="0"/>
            <a:r>
              <a:rPr lang="en-US" b="1"/>
              <a:t>LEA EAX, [EBX + 10h] ↔ MOV EAX, EBX + 10</a:t>
            </a:r>
            <a:r>
              <a:rPr lang="en-US" b="1" i="1"/>
              <a:t>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Stack management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/>
              <a:t>PUSH, POP manipulate top of stack</a:t>
            </a:r>
          </a:p>
          <a:p>
            <a:pPr lvl="1" rtl="0" hangingPunct="0"/>
            <a:r>
              <a:rPr lang="en-US" dirty="0"/>
              <a:t>Operate on architecture words (4 bytes for 32 bit)</a:t>
            </a:r>
          </a:p>
          <a:p>
            <a:pPr lvl="0"/>
            <a:r>
              <a:rPr lang="en-US" dirty="0"/>
              <a:t>Stack Pointer can be freely manipulated</a:t>
            </a:r>
          </a:p>
          <a:p>
            <a:pPr lvl="0"/>
            <a:r>
              <a:rPr lang="en-US" dirty="0"/>
              <a:t>Stack can also be accessed by MOV</a:t>
            </a:r>
          </a:p>
          <a:p>
            <a:pPr lvl="0"/>
            <a:r>
              <a:rPr lang="en-US" dirty="0"/>
              <a:t>The stack grows “downwards”</a:t>
            </a:r>
          </a:p>
          <a:p>
            <a:pPr lvl="1" rtl="0" hangingPunct="0"/>
            <a:r>
              <a:rPr lang="en-US" dirty="0"/>
              <a:t>Example: 0xc0000000 → 0</a:t>
            </a:r>
          </a:p>
        </p:txBody>
      </p:sp>
    </p:spTree>
    <p:extLst>
      <p:ext uri="{BB962C8B-B14F-4D97-AF65-F5344CB8AC3E}">
        <p14:creationId xmlns:p14="http://schemas.microsoft.com/office/powerpoint/2010/main" val="2535125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Assembly syntax: AT&amp;T </a:t>
            </a:r>
            <a:r>
              <a:rPr lang="en-US" dirty="0" err="1"/>
              <a:t>vs</a:t>
            </a:r>
            <a:r>
              <a:rPr lang="en-US" dirty="0"/>
              <a:t> Intel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>
              <a:buNone/>
            </a:pPr>
            <a:endParaRPr lang="en-US" dirty="0"/>
          </a:p>
          <a:p>
            <a:pPr marL="0" lvl="0" indent="0" algn="ctr">
              <a:buNone/>
            </a:pPr>
            <a:endParaRPr lang="en-US" sz="4000" b="1" i="1" dirty="0"/>
          </a:p>
          <a:p>
            <a:pPr marL="0" lvl="0" indent="0" algn="ctr">
              <a:buNone/>
            </a:pPr>
            <a:r>
              <a:rPr lang="en-US" sz="4800" b="1" i="1" dirty="0" smtClean="0"/>
              <a:t>MOV Reg1, Reg2</a:t>
            </a:r>
            <a:endParaRPr lang="en-US" sz="4800" b="1" i="1" dirty="0"/>
          </a:p>
          <a:p>
            <a:pPr lvl="0">
              <a:buNone/>
            </a:pPr>
            <a:endParaRPr lang="en-US" dirty="0"/>
          </a:p>
          <a:p>
            <a:pPr lvl="0"/>
            <a:r>
              <a:rPr lang="en-US" dirty="0"/>
              <a:t>What is going on here?</a:t>
            </a:r>
          </a:p>
          <a:p>
            <a:pPr lvl="0"/>
            <a:r>
              <a:rPr lang="en-US" dirty="0"/>
              <a:t>Which is source, which is destination?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Manipulating the top of stack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" y="1377219"/>
            <a:ext cx="8557260" cy="605428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Manipulating the top of stack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1377218"/>
            <a:ext cx="8557260" cy="6054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Manipulating the top of stack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1377218"/>
            <a:ext cx="8557260" cy="6054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Manipulating the top of stack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1377218"/>
            <a:ext cx="8557260" cy="6054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Arithmetic and logic operations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/>
              <a:t>ADD, SUB, AND, OR, XOR, …</a:t>
            </a:r>
          </a:p>
          <a:p>
            <a:pPr lvl="0"/>
            <a:r>
              <a:rPr lang="en-US"/>
              <a:t>MUL and DIV require specific registers</a:t>
            </a:r>
          </a:p>
          <a:p>
            <a:pPr lvl="0"/>
            <a:r>
              <a:rPr lang="en-US"/>
              <a:t>Shifting takes many forms:</a:t>
            </a:r>
          </a:p>
          <a:p>
            <a:pPr lvl="1" rtl="0" hangingPunct="0"/>
            <a:r>
              <a:rPr lang="en-US"/>
              <a:t>Arithmetic shift right preserves sign</a:t>
            </a:r>
          </a:p>
          <a:p>
            <a:pPr lvl="1" rtl="0" hangingPunct="0"/>
            <a:r>
              <a:rPr lang="en-US"/>
              <a:t>Logic shifting inserts 0s to front</a:t>
            </a:r>
          </a:p>
          <a:p>
            <a:pPr lvl="1" rtl="0" hangingPunct="0"/>
            <a:r>
              <a:rPr lang="en-US"/>
              <a:t>Rotate can also include carry bit (RCL, RCR)</a:t>
            </a:r>
          </a:p>
          <a:p>
            <a:pPr lvl="0"/>
            <a:r>
              <a:rPr lang="en-US"/>
              <a:t>Shift, rotate and XOR tell-tale signs of crypto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Conditional statements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/>
              <a:t>Two interacting instruction classes</a:t>
            </a:r>
          </a:p>
          <a:p>
            <a:pPr lvl="0"/>
            <a:r>
              <a:rPr lang="en-US" dirty="0"/>
              <a:t>Evaluators: evaluate the conditional expression generating a set of </a:t>
            </a:r>
            <a:r>
              <a:rPr lang="en-US" dirty="0" err="1"/>
              <a:t>boolean</a:t>
            </a:r>
            <a:r>
              <a:rPr lang="en-US" dirty="0"/>
              <a:t> flags</a:t>
            </a:r>
          </a:p>
          <a:p>
            <a:pPr lvl="0"/>
            <a:r>
              <a:rPr lang="en-US" dirty="0"/>
              <a:t>Conditional jumps: change the control flow based on </a:t>
            </a:r>
            <a:r>
              <a:rPr lang="en-US" dirty="0" err="1"/>
              <a:t>boolean</a:t>
            </a:r>
            <a:r>
              <a:rPr lang="en-US" dirty="0"/>
              <a:t> flags</a:t>
            </a:r>
          </a:p>
          <a:p>
            <a:pPr lvl="0"/>
            <a:endParaRPr lang="en-US" dirty="0"/>
          </a:p>
          <a:p>
            <a:pPr marL="108000" lvl="0" indent="0">
              <a:buNone/>
            </a:pPr>
            <a:r>
              <a:rPr lang="en-US" dirty="0" smtClean="0"/>
              <a:t>	Expression </a:t>
            </a:r>
            <a:r>
              <a:rPr lang="en-US" dirty="0"/>
              <a:t>→ Evaluator → EFLAGS → Jump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Conditional statements - Evaluators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364163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/>
              <a:t>TEST - logical AND between arguments</a:t>
            </a:r>
          </a:p>
          <a:p>
            <a:pPr lvl="1" rtl="0" hangingPunct="0"/>
            <a:r>
              <a:rPr lang="en-US" dirty="0"/>
              <a:t>Does not perform operation itself, focus on Zero Flag</a:t>
            </a:r>
          </a:p>
          <a:p>
            <a:pPr lvl="1" rtl="0" hangingPunct="0"/>
            <a:r>
              <a:rPr lang="en-US" dirty="0"/>
              <a:t>Detecting 0: </a:t>
            </a:r>
            <a:r>
              <a:rPr lang="en-US" b="1" dirty="0"/>
              <a:t>TEST EAX, EAX</a:t>
            </a:r>
          </a:p>
          <a:p>
            <a:pPr lvl="1" rtl="0" hangingPunct="0"/>
            <a:r>
              <a:rPr lang="en-US" dirty="0"/>
              <a:t>State of a bit: </a:t>
            </a:r>
            <a:r>
              <a:rPr lang="en-US" b="1" dirty="0"/>
              <a:t>TEST AL, 00010000b</a:t>
            </a:r>
            <a:r>
              <a:rPr lang="en-US" dirty="0"/>
              <a:t> (mask)</a:t>
            </a:r>
          </a:p>
          <a:p>
            <a:pPr lvl="0"/>
            <a:r>
              <a:rPr lang="en-US"/>
              <a:t>CMP </a:t>
            </a:r>
            <a:r>
              <a:rPr lang="en-US" smtClean="0"/>
              <a:t>– logical SUB </a:t>
            </a:r>
            <a:r>
              <a:rPr lang="en-US" dirty="0"/>
              <a:t>between arguments</a:t>
            </a:r>
          </a:p>
          <a:p>
            <a:pPr lvl="1" rtl="0" hangingPunct="0"/>
            <a:r>
              <a:rPr lang="en-US" dirty="0"/>
              <a:t>Compare two values: </a:t>
            </a:r>
            <a:r>
              <a:rPr lang="en-US" b="1" dirty="0"/>
              <a:t>CMP EAX, EBX</a:t>
            </a:r>
          </a:p>
          <a:p>
            <a:pPr lvl="1" rtl="0" hangingPunct="0"/>
            <a:r>
              <a:rPr lang="en-US" dirty="0"/>
              <a:t>Focus on Sign, Overflow and Zero Flags</a:t>
            </a:r>
          </a:p>
          <a:p>
            <a:pPr lvl="0"/>
            <a:r>
              <a:rPr lang="en-US" dirty="0"/>
              <a:t>All </a:t>
            </a:r>
            <a:r>
              <a:rPr lang="en-US" dirty="0" err="1"/>
              <a:t>arithmetics</a:t>
            </a:r>
            <a:r>
              <a:rPr lang="en-US" dirty="0"/>
              <a:t> influence flags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Conditional statements - Jumps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/>
              <a:t>Conditional jumps based on status of flags</a:t>
            </a:r>
          </a:p>
          <a:p>
            <a:pPr lvl="0"/>
            <a:r>
              <a:rPr lang="en-US" dirty="0"/>
              <a:t>Conditional jumps related to CMP: JE (equal), JNE (not equal), JG (greater), JGE, JL (less), </a:t>
            </a:r>
            <a:r>
              <a:rPr lang="en-US" dirty="0" smtClean="0"/>
              <a:t>JLE</a:t>
            </a:r>
            <a:endParaRPr lang="en-US" dirty="0"/>
          </a:p>
          <a:p>
            <a:pPr lvl="0"/>
            <a:r>
              <a:rPr lang="en-US" dirty="0"/>
              <a:t>Conditional jumps related to TEST: JZ (same as JE), JNZ</a:t>
            </a:r>
          </a:p>
          <a:p>
            <a:pPr lvl="0"/>
            <a:r>
              <a:rPr lang="en-US" dirty="0"/>
              <a:t>Conditional jumps exist for every flag: JZ, JNZ, JO, JNO, JC, JNC, JS, JNC, ...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Unconditional jumps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/>
              <a:t>Not necessary to have conditional for jumping to different code fragment, JMP instruction</a:t>
            </a:r>
          </a:p>
          <a:p>
            <a:pPr lvl="0"/>
            <a:r>
              <a:rPr lang="en-US" dirty="0"/>
              <a:t>Multiple types:</a:t>
            </a:r>
          </a:p>
          <a:p>
            <a:pPr lvl="1" rtl="0" hangingPunct="0"/>
            <a:r>
              <a:rPr lang="en-US" dirty="0"/>
              <a:t>Relative jump: address relative to current IP</a:t>
            </a:r>
          </a:p>
          <a:p>
            <a:pPr lvl="2" rtl="0" hangingPunct="0"/>
            <a:r>
              <a:rPr lang="en-US" dirty="0"/>
              <a:t>Short [-128; 127], Near, Far; Constant offset</a:t>
            </a:r>
          </a:p>
          <a:p>
            <a:pPr lvl="1" rtl="0" hangingPunct="0"/>
            <a:r>
              <a:rPr lang="en-US" dirty="0"/>
              <a:t>Absolute jump: specific address</a:t>
            </a:r>
          </a:p>
          <a:p>
            <a:pPr lvl="2" rtl="0" hangingPunct="0"/>
            <a:r>
              <a:rPr lang="en-US" dirty="0"/>
              <a:t>Direct </a:t>
            </a:r>
            <a:r>
              <a:rPr lang="en-US" dirty="0" err="1"/>
              <a:t>vs</a:t>
            </a:r>
            <a:r>
              <a:rPr lang="en-US" dirty="0"/>
              <a:t> Indirect</a:t>
            </a:r>
          </a:p>
          <a:p>
            <a:pPr lvl="2" rtl="0" hangingPunct="0"/>
            <a:r>
              <a:rPr lang="en-US" dirty="0"/>
              <a:t>Static analysis may fail for indirect jump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Examples of control flow constructs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/>
              <a:t>Single conditional if statement:</a:t>
            </a:r>
          </a:p>
          <a:p>
            <a:pPr marL="540000" lvl="1" indent="0">
              <a:buNone/>
            </a:pPr>
            <a:r>
              <a:rPr lang="en-US" i="1" dirty="0" smtClean="0"/>
              <a:t>	if </a:t>
            </a:r>
            <a:r>
              <a:rPr lang="en-US" i="1" dirty="0"/>
              <a:t>(a == 0x1234) dummy();</a:t>
            </a:r>
          </a:p>
          <a:p>
            <a:pPr lvl="0"/>
            <a:endParaRPr lang="en-US" sz="2800" b="1" i="1" dirty="0"/>
          </a:p>
          <a:p>
            <a:pPr marL="108000" lvl="0" indent="0">
              <a:buNone/>
            </a:pPr>
            <a:r>
              <a:rPr lang="en-US" sz="2800" b="1" i="1" dirty="0" smtClean="0"/>
              <a:t>	</a:t>
            </a:r>
            <a:r>
              <a:rPr lang="en-US" sz="2800" b="1" i="1" dirty="0" err="1" smtClean="0"/>
              <a:t>cmp</a:t>
            </a:r>
            <a:r>
              <a:rPr lang="en-US" sz="2800" b="1" i="1" dirty="0" smtClean="0"/>
              <a:t>     </a:t>
            </a:r>
            <a:r>
              <a:rPr lang="en-US" sz="2800" b="1" i="1" dirty="0"/>
              <a:t>[</a:t>
            </a:r>
            <a:r>
              <a:rPr lang="en-US" sz="2800" b="1" i="1" dirty="0" smtClean="0"/>
              <a:t>a], </a:t>
            </a:r>
            <a:r>
              <a:rPr lang="en-US" sz="2800" b="1" i="1" dirty="0"/>
              <a:t>1234h</a:t>
            </a:r>
          </a:p>
          <a:p>
            <a:pPr marL="108000" lvl="0" indent="0">
              <a:buNone/>
            </a:pPr>
            <a:r>
              <a:rPr lang="en-US" sz="2800" b="1" i="1" dirty="0" smtClean="0"/>
              <a:t>	</a:t>
            </a:r>
            <a:r>
              <a:rPr lang="en-US" sz="2800" b="1" i="1" dirty="0" err="1" smtClean="0"/>
              <a:t>jnz</a:t>
            </a:r>
            <a:r>
              <a:rPr lang="en-US" sz="2800" b="1" i="1" dirty="0" smtClean="0"/>
              <a:t>     </a:t>
            </a:r>
            <a:r>
              <a:rPr lang="en-US" sz="2800" b="1" i="1" dirty="0"/>
              <a:t>short loc_8048437</a:t>
            </a:r>
          </a:p>
          <a:p>
            <a:pPr marL="108000" lvl="0" indent="0">
              <a:buNone/>
            </a:pPr>
            <a:r>
              <a:rPr lang="en-US" sz="2800" b="1" i="1" dirty="0" smtClean="0"/>
              <a:t>	call    </a:t>
            </a:r>
            <a:r>
              <a:rPr lang="en-US" sz="2800" b="1" i="1" dirty="0"/>
              <a:t>dummy</a:t>
            </a:r>
          </a:p>
          <a:p>
            <a:pPr marL="108000" lvl="0" indent="0">
              <a:buNone/>
            </a:pPr>
            <a:r>
              <a:rPr lang="en-US" sz="2800" b="1" i="1" dirty="0" smtClean="0"/>
              <a:t>	loc_8048437</a:t>
            </a:r>
            <a:r>
              <a:rPr lang="en-US" sz="2800" b="1" i="1" dirty="0"/>
              <a:t>:                            ; CODE XREF: </a:t>
            </a:r>
            <a:r>
              <a:rPr lang="en-US" sz="2800" b="1" i="1" dirty="0" smtClean="0"/>
              <a:t>test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Identifying syntax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/>
              <a:t>Intel: </a:t>
            </a:r>
            <a:r>
              <a:rPr lang="en-US" b="1" dirty="0"/>
              <a:t>MOV </a:t>
            </a:r>
            <a:r>
              <a:rPr lang="en-US" b="1" dirty="0" err="1"/>
              <a:t>dest</a:t>
            </a:r>
            <a:r>
              <a:rPr lang="en-US" b="1" dirty="0"/>
              <a:t>, </a:t>
            </a:r>
            <a:r>
              <a:rPr lang="en-US" b="1" dirty="0" err="1"/>
              <a:t>src</a:t>
            </a:r>
            <a:endParaRPr lang="en-US" b="1" dirty="0"/>
          </a:p>
          <a:p>
            <a:pPr lvl="0"/>
            <a:r>
              <a:rPr lang="en-US" dirty="0"/>
              <a:t>AT&amp;T: </a:t>
            </a:r>
            <a:r>
              <a:rPr lang="en-US" b="1" dirty="0"/>
              <a:t>MOV </a:t>
            </a:r>
            <a:r>
              <a:rPr lang="en-US" b="1" dirty="0" err="1"/>
              <a:t>src</a:t>
            </a:r>
            <a:r>
              <a:rPr lang="en-US" b="1" dirty="0"/>
              <a:t>, </a:t>
            </a:r>
            <a:r>
              <a:rPr lang="en-US" b="1" dirty="0" err="1"/>
              <a:t>dest</a:t>
            </a:r>
            <a:endParaRPr lang="en-US" b="1" dirty="0"/>
          </a:p>
          <a:p>
            <a:pPr lvl="0"/>
            <a:r>
              <a:rPr lang="en-US" dirty="0"/>
              <a:t>How to find out by yourself?</a:t>
            </a:r>
          </a:p>
          <a:p>
            <a:pPr lvl="1" rtl="0" hangingPunct="0"/>
            <a:r>
              <a:rPr lang="en-US" dirty="0"/>
              <a:t>Search for constants, read-only elements (arguments on the stack), match them as source</a:t>
            </a:r>
          </a:p>
          <a:p>
            <a:pPr lvl="0"/>
            <a:r>
              <a:rPr lang="en-US" dirty="0" err="1" smtClean="0"/>
              <a:t>IdaPro</a:t>
            </a:r>
            <a:r>
              <a:rPr lang="en-US" dirty="0" smtClean="0"/>
              <a:t>, Windows </a:t>
            </a:r>
            <a:r>
              <a:rPr lang="en-US" dirty="0"/>
              <a:t>uses Intel syntax</a:t>
            </a:r>
          </a:p>
          <a:p>
            <a:pPr lvl="0"/>
            <a:r>
              <a:rPr lang="en-US" dirty="0" err="1"/>
              <a:t>objdump</a:t>
            </a:r>
            <a:r>
              <a:rPr lang="en-US" dirty="0"/>
              <a:t> and Unix systems prefer AT&amp;T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Examples of control flow constructs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364163"/>
          </a:xfrm>
        </p:spPr>
        <p:txBody>
          <a:bodyPr>
            <a:normAutofit fontScale="925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/>
              <a:t>Multiple conditional if statement:</a:t>
            </a:r>
          </a:p>
          <a:p>
            <a:pPr marL="108000" lvl="0" indent="0">
              <a:buNone/>
            </a:pPr>
            <a:r>
              <a:rPr lang="en-US" i="1" dirty="0" smtClean="0"/>
              <a:t>	if </a:t>
            </a:r>
            <a:r>
              <a:rPr lang="en-US" i="1" dirty="0"/>
              <a:t>(a == 0x1234 &amp;&amp; b == 0x5678) dummy();</a:t>
            </a:r>
          </a:p>
          <a:p>
            <a:pPr marL="108000" lvl="0" indent="0">
              <a:buNone/>
            </a:pPr>
            <a:endParaRPr lang="en-US" sz="2800" b="1" i="1" dirty="0"/>
          </a:p>
          <a:p>
            <a:pPr marL="108000" lvl="0" indent="0">
              <a:buNone/>
            </a:pPr>
            <a:r>
              <a:rPr lang="en-US" sz="2800" b="1" i="1" dirty="0" smtClean="0"/>
              <a:t>	</a:t>
            </a:r>
            <a:r>
              <a:rPr lang="en-US" sz="2800" b="1" i="1" dirty="0" err="1" smtClean="0"/>
              <a:t>cmp</a:t>
            </a:r>
            <a:r>
              <a:rPr lang="en-US" sz="2800" b="1" i="1" dirty="0" smtClean="0"/>
              <a:t>     </a:t>
            </a:r>
            <a:r>
              <a:rPr lang="en-US" sz="2800" b="1" i="1" dirty="0"/>
              <a:t>[</a:t>
            </a:r>
            <a:r>
              <a:rPr lang="en-US" sz="2800" b="1" i="1" dirty="0" smtClean="0"/>
              <a:t>a], </a:t>
            </a:r>
            <a:r>
              <a:rPr lang="en-US" sz="2800" b="1" i="1" dirty="0"/>
              <a:t>1234h</a:t>
            </a:r>
          </a:p>
          <a:p>
            <a:pPr marL="108000" lvl="0" indent="0">
              <a:buNone/>
            </a:pPr>
            <a:r>
              <a:rPr lang="en-US" sz="2800" b="1" i="1" dirty="0" smtClean="0"/>
              <a:t>	</a:t>
            </a:r>
            <a:r>
              <a:rPr lang="en-US" sz="2800" b="1" i="1" dirty="0" err="1" smtClean="0"/>
              <a:t>jnz</a:t>
            </a:r>
            <a:r>
              <a:rPr lang="en-US" sz="2800" b="1" i="1" dirty="0" smtClean="0"/>
              <a:t>     </a:t>
            </a:r>
            <a:r>
              <a:rPr lang="en-US" sz="2800" b="1" i="1" dirty="0"/>
              <a:t>short loc_8048443</a:t>
            </a:r>
          </a:p>
          <a:p>
            <a:pPr marL="108000" lvl="0" indent="0">
              <a:buNone/>
            </a:pPr>
            <a:r>
              <a:rPr lang="en-US" sz="2800" b="1" i="1" dirty="0" smtClean="0"/>
              <a:t>	</a:t>
            </a:r>
            <a:r>
              <a:rPr lang="en-US" sz="2800" b="1" i="1" dirty="0" err="1" smtClean="0"/>
              <a:t>cmp</a:t>
            </a:r>
            <a:r>
              <a:rPr lang="en-US" sz="2800" b="1" i="1" dirty="0" smtClean="0"/>
              <a:t>     </a:t>
            </a:r>
            <a:r>
              <a:rPr lang="en-US" sz="2800" b="1" i="1" dirty="0"/>
              <a:t>[</a:t>
            </a:r>
            <a:r>
              <a:rPr lang="en-US" sz="2800" b="1" i="1" dirty="0" smtClean="0"/>
              <a:t>b], </a:t>
            </a:r>
            <a:r>
              <a:rPr lang="en-US" sz="2800" b="1" i="1" dirty="0"/>
              <a:t>5678h</a:t>
            </a:r>
          </a:p>
          <a:p>
            <a:pPr marL="108000" lvl="0" indent="0">
              <a:buNone/>
            </a:pPr>
            <a:r>
              <a:rPr lang="en-US" sz="2800" b="1" i="1" dirty="0" smtClean="0"/>
              <a:t>	</a:t>
            </a:r>
            <a:r>
              <a:rPr lang="en-US" sz="2800" b="1" i="1" dirty="0" err="1" smtClean="0"/>
              <a:t>jnz</a:t>
            </a:r>
            <a:r>
              <a:rPr lang="en-US" sz="2800" b="1" i="1" dirty="0" smtClean="0"/>
              <a:t>     </a:t>
            </a:r>
            <a:r>
              <a:rPr lang="en-US" sz="2800" b="1" i="1" dirty="0"/>
              <a:t>short loc_8048443</a:t>
            </a:r>
          </a:p>
          <a:p>
            <a:pPr marL="108000" lvl="0" indent="0">
              <a:buNone/>
            </a:pPr>
            <a:r>
              <a:rPr lang="en-US" sz="2800" b="1" i="1" dirty="0" smtClean="0"/>
              <a:t>	call    </a:t>
            </a:r>
            <a:r>
              <a:rPr lang="en-US" sz="2800" b="1" i="1" dirty="0"/>
              <a:t>dummy</a:t>
            </a:r>
          </a:p>
          <a:p>
            <a:pPr marL="108000" lvl="0" indent="0">
              <a:buNone/>
            </a:pPr>
            <a:r>
              <a:rPr lang="en-US" sz="2800" b="1" i="1" dirty="0" smtClean="0"/>
              <a:t>	loc_8048443</a:t>
            </a:r>
            <a:r>
              <a:rPr lang="en-US" sz="2800" b="1" i="1" dirty="0"/>
              <a:t>:                            ; CODE XREF: </a:t>
            </a:r>
            <a:r>
              <a:rPr lang="en-US" sz="2800" b="1" i="1" dirty="0" err="1" smtClean="0"/>
              <a:t>test+Dj</a:t>
            </a:r>
            <a:endParaRPr lang="en-US" sz="28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Examples of control flow constructs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364163"/>
          </a:xfrm>
        </p:spPr>
        <p:txBody>
          <a:bodyPr>
            <a:normAutofit fontScale="925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/>
              <a:t>While statement:</a:t>
            </a:r>
          </a:p>
          <a:p>
            <a:pPr marL="108000" lvl="0" indent="0">
              <a:buNone/>
            </a:pPr>
            <a:r>
              <a:rPr lang="en-US" i="1" dirty="0" smtClean="0"/>
              <a:t>	while </a:t>
            </a:r>
            <a:r>
              <a:rPr lang="en-US" i="1" dirty="0"/>
              <a:t>(a == 0x1234) dummy();</a:t>
            </a:r>
          </a:p>
          <a:p>
            <a:pPr marL="108000" lvl="0" indent="0">
              <a:buNone/>
            </a:pPr>
            <a:endParaRPr lang="en-US" sz="2800" b="1" i="1" dirty="0"/>
          </a:p>
          <a:p>
            <a:pPr marL="108000" lvl="0" indent="0">
              <a:buNone/>
            </a:pPr>
            <a:r>
              <a:rPr lang="en-US" sz="2800" b="1" i="1" dirty="0" smtClean="0"/>
              <a:t>	</a:t>
            </a:r>
            <a:r>
              <a:rPr lang="en-US" sz="2800" b="1" i="1" dirty="0" err="1" smtClean="0"/>
              <a:t>jmp</a:t>
            </a:r>
            <a:r>
              <a:rPr lang="en-US" sz="2800" b="1" i="1" dirty="0" smtClean="0"/>
              <a:t>     </a:t>
            </a:r>
            <a:r>
              <a:rPr lang="en-US" sz="2800" b="1" i="1" dirty="0"/>
              <a:t>short loc_804844D</a:t>
            </a:r>
          </a:p>
          <a:p>
            <a:pPr marL="108000" lvl="0" indent="0">
              <a:buNone/>
            </a:pPr>
            <a:r>
              <a:rPr lang="en-US" sz="2800" b="1" i="1" dirty="0" smtClean="0"/>
              <a:t>	loc_8048448</a:t>
            </a:r>
            <a:r>
              <a:rPr lang="en-US" sz="2800" b="1" i="1" dirty="0"/>
              <a:t>:                            ; CODE XREF: test+14j</a:t>
            </a:r>
          </a:p>
          <a:p>
            <a:pPr marL="108000" lvl="0" indent="0">
              <a:buNone/>
            </a:pPr>
            <a:r>
              <a:rPr lang="en-US" sz="2800" b="1" i="1" dirty="0" smtClean="0"/>
              <a:t>	call    </a:t>
            </a:r>
            <a:r>
              <a:rPr lang="en-US" sz="2800" b="1" i="1" dirty="0"/>
              <a:t>dummy</a:t>
            </a:r>
          </a:p>
          <a:p>
            <a:pPr marL="108000" lvl="0" indent="0">
              <a:buNone/>
            </a:pPr>
            <a:r>
              <a:rPr lang="en-US" sz="2800" b="1" i="1" dirty="0" smtClean="0"/>
              <a:t>	loc_804844D</a:t>
            </a:r>
            <a:r>
              <a:rPr lang="en-US" sz="2800" b="1" i="1" dirty="0"/>
              <a:t>:                            ; CODE XREF: test+3j</a:t>
            </a:r>
          </a:p>
          <a:p>
            <a:pPr marL="108000" lvl="0" indent="0">
              <a:buNone/>
            </a:pPr>
            <a:r>
              <a:rPr lang="en-US" sz="2800" b="1" i="1" dirty="0" smtClean="0"/>
              <a:t>	</a:t>
            </a:r>
            <a:r>
              <a:rPr lang="en-US" sz="2800" b="1" i="1" dirty="0" err="1" smtClean="0"/>
              <a:t>cmp</a:t>
            </a:r>
            <a:r>
              <a:rPr lang="en-US" sz="2800" b="1" i="1" dirty="0" smtClean="0"/>
              <a:t>     </a:t>
            </a:r>
            <a:r>
              <a:rPr lang="en-US" sz="2800" b="1" i="1" dirty="0"/>
              <a:t>[</a:t>
            </a:r>
            <a:r>
              <a:rPr lang="en-US" sz="2800" b="1" i="1" dirty="0" smtClean="0"/>
              <a:t>a], </a:t>
            </a:r>
            <a:r>
              <a:rPr lang="en-US" sz="2800" b="1" i="1" dirty="0"/>
              <a:t>1234h</a:t>
            </a:r>
          </a:p>
          <a:p>
            <a:pPr marL="108000" lvl="0" indent="0">
              <a:buNone/>
            </a:pPr>
            <a:r>
              <a:rPr lang="en-US" sz="2800" b="1" i="1" dirty="0" smtClean="0"/>
              <a:t>	</a:t>
            </a:r>
            <a:r>
              <a:rPr lang="en-US" sz="2800" b="1" i="1" dirty="0" err="1" smtClean="0"/>
              <a:t>jz</a:t>
            </a:r>
            <a:r>
              <a:rPr lang="en-US" sz="2800" b="1" i="1" dirty="0" smtClean="0"/>
              <a:t>      </a:t>
            </a:r>
            <a:r>
              <a:rPr lang="en-US" sz="2800" b="1" i="1" dirty="0"/>
              <a:t>short </a:t>
            </a:r>
            <a:r>
              <a:rPr lang="en-US" sz="2800" b="1" i="1" dirty="0" smtClean="0"/>
              <a:t>loc_8048448</a:t>
            </a:r>
            <a:endParaRPr lang="en-US" sz="28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Examples of control flow constructs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454650"/>
          </a:xfrm>
        </p:spPr>
        <p:txBody>
          <a:bodyPr>
            <a:normAutofit fontScale="85000" lnSpcReduction="2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/>
              <a:t>For statement:</a:t>
            </a:r>
          </a:p>
          <a:p>
            <a:pPr marL="108000" lvl="0" indent="0">
              <a:buNone/>
            </a:pPr>
            <a:r>
              <a:rPr lang="en-US" i="1" dirty="0" smtClean="0"/>
              <a:t>	for </a:t>
            </a:r>
            <a:r>
              <a:rPr lang="en-US" i="1" dirty="0"/>
              <a:t>(</a:t>
            </a:r>
            <a:r>
              <a:rPr lang="en-US" i="1" dirty="0" err="1"/>
              <a:t>i</a:t>
            </a:r>
            <a:r>
              <a:rPr lang="en-US" i="1" dirty="0"/>
              <a:t> = 0; </a:t>
            </a:r>
            <a:r>
              <a:rPr lang="en-US" i="1" dirty="0" err="1"/>
              <a:t>i</a:t>
            </a:r>
            <a:r>
              <a:rPr lang="en-US" i="1" dirty="0"/>
              <a:t> &lt; a; </a:t>
            </a:r>
            <a:r>
              <a:rPr lang="en-US" i="1" dirty="0" err="1"/>
              <a:t>i</a:t>
            </a:r>
            <a:r>
              <a:rPr lang="en-US" i="1" dirty="0"/>
              <a:t>++) dummy();</a:t>
            </a:r>
          </a:p>
          <a:p>
            <a:pPr marL="108000" lvl="0" indent="0">
              <a:buNone/>
            </a:pPr>
            <a:r>
              <a:rPr lang="en-US" sz="2800" b="1" i="1" dirty="0"/>
              <a:t> </a:t>
            </a:r>
          </a:p>
          <a:p>
            <a:pPr marL="108000" lvl="0" indent="0">
              <a:buNone/>
            </a:pPr>
            <a:r>
              <a:rPr lang="en-US" sz="2800" b="1" i="1" dirty="0" smtClean="0"/>
              <a:t>	</a:t>
            </a:r>
            <a:r>
              <a:rPr lang="en-US" sz="2800" b="1" i="1" dirty="0" err="1" smtClean="0"/>
              <a:t>mov</a:t>
            </a:r>
            <a:r>
              <a:rPr lang="en-US" sz="2800" b="1" i="1" dirty="0" smtClean="0"/>
              <a:t>     </a:t>
            </a:r>
            <a:r>
              <a:rPr lang="en-US" sz="2800" b="1" i="1" dirty="0"/>
              <a:t>[</a:t>
            </a:r>
            <a:r>
              <a:rPr lang="en-US" sz="2800" b="1" i="1" dirty="0" err="1" smtClean="0"/>
              <a:t>ebp+var_i</a:t>
            </a:r>
            <a:r>
              <a:rPr lang="en-US" sz="2800" b="1" i="1" dirty="0" smtClean="0"/>
              <a:t>], </a:t>
            </a:r>
            <a:r>
              <a:rPr lang="en-US" sz="2800" b="1" i="1" dirty="0"/>
              <a:t>0</a:t>
            </a:r>
          </a:p>
          <a:p>
            <a:pPr marL="108000" lvl="0" indent="0">
              <a:buNone/>
            </a:pPr>
            <a:r>
              <a:rPr lang="en-US" sz="2800" b="1" i="1" dirty="0" smtClean="0"/>
              <a:t>	</a:t>
            </a:r>
            <a:r>
              <a:rPr lang="en-US" sz="2800" b="1" i="1" dirty="0" err="1" smtClean="0"/>
              <a:t>jmp</a:t>
            </a:r>
            <a:r>
              <a:rPr lang="en-US" sz="2800" b="1" i="1" dirty="0" smtClean="0"/>
              <a:t>     </a:t>
            </a:r>
            <a:r>
              <a:rPr lang="en-US" sz="2800" b="1" i="1" dirty="0"/>
              <a:t>short loc_804843B</a:t>
            </a:r>
          </a:p>
          <a:p>
            <a:pPr marL="108000" lvl="0" indent="0">
              <a:buNone/>
            </a:pPr>
            <a:r>
              <a:rPr lang="en-US" sz="2800" b="1" i="1" dirty="0" smtClean="0"/>
              <a:t>	loc_8048432</a:t>
            </a:r>
            <a:r>
              <a:rPr lang="en-US" sz="2800" b="1" i="1" dirty="0"/>
              <a:t>:                            ; CODE XREF: test+20j</a:t>
            </a:r>
          </a:p>
          <a:p>
            <a:pPr marL="108000" lvl="0" indent="0">
              <a:buNone/>
            </a:pPr>
            <a:r>
              <a:rPr lang="en-US" sz="2800" b="1" i="1" dirty="0" smtClean="0"/>
              <a:t>	call    </a:t>
            </a:r>
            <a:r>
              <a:rPr lang="en-US" sz="2800" b="1" i="1" dirty="0"/>
              <a:t>dummy</a:t>
            </a:r>
          </a:p>
          <a:p>
            <a:pPr marL="108000" lvl="0" indent="0">
              <a:buNone/>
            </a:pPr>
            <a:r>
              <a:rPr lang="en-US" sz="2800" b="1" i="1" dirty="0" smtClean="0"/>
              <a:t>	add     </a:t>
            </a:r>
            <a:r>
              <a:rPr lang="en-US" sz="2800" b="1" i="1" dirty="0"/>
              <a:t>[</a:t>
            </a:r>
            <a:r>
              <a:rPr lang="en-US" sz="2800" b="1" i="1" dirty="0" err="1" smtClean="0"/>
              <a:t>ebp+var_i</a:t>
            </a:r>
            <a:r>
              <a:rPr lang="en-US" sz="2800" b="1" i="1" dirty="0" smtClean="0"/>
              <a:t>], </a:t>
            </a:r>
            <a:r>
              <a:rPr lang="en-US" sz="2800" b="1" i="1" dirty="0"/>
              <a:t>1</a:t>
            </a:r>
          </a:p>
          <a:p>
            <a:pPr marL="108000" lvl="0" indent="0">
              <a:buNone/>
            </a:pPr>
            <a:r>
              <a:rPr lang="en-US" sz="2800" b="1" i="1" dirty="0" smtClean="0"/>
              <a:t>	loc_804843B</a:t>
            </a:r>
            <a:r>
              <a:rPr lang="en-US" sz="2800" b="1" i="1" dirty="0"/>
              <a:t>:                            ; CODE XREF: </a:t>
            </a:r>
            <a:r>
              <a:rPr lang="en-US" sz="2800" b="1" i="1" dirty="0" err="1"/>
              <a:t>test+Dj</a:t>
            </a:r>
            <a:endParaRPr lang="en-US" sz="2800" b="1" i="1" dirty="0"/>
          </a:p>
          <a:p>
            <a:pPr marL="108000" lvl="0" indent="0">
              <a:buNone/>
            </a:pPr>
            <a:r>
              <a:rPr lang="en-US" sz="2800" b="1" i="1" dirty="0" smtClean="0"/>
              <a:t>	</a:t>
            </a:r>
            <a:r>
              <a:rPr lang="en-US" sz="2800" b="1" i="1" dirty="0" err="1" smtClean="0"/>
              <a:t>cmp</a:t>
            </a:r>
            <a:r>
              <a:rPr lang="en-US" sz="2800" b="1" i="1" dirty="0" smtClean="0"/>
              <a:t>     </a:t>
            </a:r>
            <a:r>
              <a:rPr lang="en-US" sz="2800" b="1" i="1" dirty="0"/>
              <a:t>[</a:t>
            </a:r>
            <a:r>
              <a:rPr lang="en-US" sz="2800" b="1" i="1" dirty="0" err="1" smtClean="0"/>
              <a:t>ebp+var_i</a:t>
            </a:r>
            <a:r>
              <a:rPr lang="en-US" sz="2800" b="1" i="1" dirty="0" smtClean="0"/>
              <a:t>], </a:t>
            </a:r>
            <a:r>
              <a:rPr lang="en-US" sz="2800" b="1" i="1" dirty="0"/>
              <a:t>[</a:t>
            </a:r>
            <a:r>
              <a:rPr lang="en-US" sz="2800" b="1" i="1" dirty="0" smtClean="0"/>
              <a:t>a]</a:t>
            </a:r>
            <a:endParaRPr lang="en-US" sz="2800" b="1" i="1" dirty="0"/>
          </a:p>
          <a:p>
            <a:pPr marL="108000" lvl="0" indent="0">
              <a:buNone/>
            </a:pPr>
            <a:r>
              <a:rPr lang="en-US" sz="2800" b="1" i="1" dirty="0" smtClean="0"/>
              <a:t>	</a:t>
            </a:r>
            <a:r>
              <a:rPr lang="en-US" sz="2800" b="1" i="1" dirty="0" err="1" smtClean="0"/>
              <a:t>jl</a:t>
            </a:r>
            <a:r>
              <a:rPr lang="en-US" sz="2800" b="1" i="1" dirty="0" smtClean="0"/>
              <a:t>      </a:t>
            </a:r>
            <a:r>
              <a:rPr lang="en-US" sz="2800" b="1" i="1" dirty="0"/>
              <a:t>short </a:t>
            </a:r>
            <a:r>
              <a:rPr lang="en-US" sz="2800" b="1" i="1" dirty="0" smtClean="0"/>
              <a:t>loc_8048432</a:t>
            </a:r>
            <a:endParaRPr lang="en-US" sz="28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Examples of control flow constructs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454650"/>
          </a:xfrm>
        </p:spPr>
        <p:txBody>
          <a:bodyPr>
            <a:normAutofit fontScale="77500" lnSpcReduction="2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/>
              <a:t>For statement after optimizing compiler:</a:t>
            </a:r>
          </a:p>
          <a:p>
            <a:pPr marL="108000" lvl="0" indent="0">
              <a:buNone/>
            </a:pPr>
            <a:endParaRPr lang="en-US" sz="2800" b="1" i="1" dirty="0"/>
          </a:p>
          <a:p>
            <a:pPr marL="108000" lvl="0" indent="0">
              <a:buNone/>
            </a:pPr>
            <a:r>
              <a:rPr lang="en-US" sz="2800" b="1" i="1" dirty="0" smtClean="0"/>
              <a:t>	</a:t>
            </a:r>
            <a:r>
              <a:rPr lang="en-US" sz="2800" b="1" i="1" dirty="0" err="1" smtClean="0"/>
              <a:t>mov</a:t>
            </a:r>
            <a:r>
              <a:rPr lang="en-US" sz="2800" b="1" i="1" dirty="0" smtClean="0"/>
              <a:t>   </a:t>
            </a:r>
            <a:r>
              <a:rPr lang="en-US" sz="2800" b="1" i="1" dirty="0" err="1" smtClean="0"/>
              <a:t>eax</a:t>
            </a:r>
            <a:r>
              <a:rPr lang="en-US" sz="2800" b="1" i="1" dirty="0" smtClean="0"/>
              <a:t>, [a]</a:t>
            </a:r>
          </a:p>
          <a:p>
            <a:pPr marL="108000" lvl="0" indent="0">
              <a:buNone/>
            </a:pPr>
            <a:r>
              <a:rPr lang="en-US" sz="2800" b="1" i="1" dirty="0"/>
              <a:t>	</a:t>
            </a:r>
            <a:r>
              <a:rPr lang="en-US" sz="2800" b="1" i="1" dirty="0" smtClean="0"/>
              <a:t>test    </a:t>
            </a:r>
            <a:r>
              <a:rPr lang="en-US" sz="2800" b="1" i="1" dirty="0" err="1" smtClean="0"/>
              <a:t>eax</a:t>
            </a:r>
            <a:r>
              <a:rPr lang="en-US" sz="2800" b="1" i="1" dirty="0" smtClean="0"/>
              <a:t>, </a:t>
            </a:r>
            <a:r>
              <a:rPr lang="en-US" sz="2800" b="1" i="1" dirty="0" err="1" smtClean="0"/>
              <a:t>eax</a:t>
            </a:r>
            <a:endParaRPr lang="en-US" sz="2800" b="1" i="1" dirty="0"/>
          </a:p>
          <a:p>
            <a:pPr marL="108000" lvl="0" indent="0">
              <a:buNone/>
            </a:pPr>
            <a:r>
              <a:rPr lang="en-US" sz="2800" b="1" i="1" dirty="0" smtClean="0"/>
              <a:t>	</a:t>
            </a:r>
            <a:r>
              <a:rPr lang="en-US" sz="2800" b="1" i="1" dirty="0" err="1" smtClean="0"/>
              <a:t>jle</a:t>
            </a:r>
            <a:r>
              <a:rPr lang="en-US" sz="2800" b="1" i="1" dirty="0" smtClean="0"/>
              <a:t>     </a:t>
            </a:r>
            <a:r>
              <a:rPr lang="en-US" sz="2800" b="1" i="1" dirty="0"/>
              <a:t>short loc_8048460          </a:t>
            </a:r>
            <a:endParaRPr lang="en-US" sz="2800" b="1" i="1" dirty="0" smtClean="0"/>
          </a:p>
          <a:p>
            <a:pPr marL="108000" lvl="0" indent="0">
              <a:buNone/>
            </a:pPr>
            <a:r>
              <a:rPr lang="en-US" sz="2800" b="1" i="1" dirty="0" smtClean="0"/>
              <a:t>	</a:t>
            </a:r>
            <a:r>
              <a:rPr lang="en-US" sz="2800" b="1" i="1" dirty="0" err="1" smtClean="0"/>
              <a:t>xor</a:t>
            </a:r>
            <a:r>
              <a:rPr lang="en-US" sz="2800" b="1" i="1" dirty="0" smtClean="0"/>
              <a:t>     </a:t>
            </a:r>
            <a:r>
              <a:rPr lang="en-US" sz="2800" b="1" i="1" dirty="0" err="1"/>
              <a:t>ebx</a:t>
            </a:r>
            <a:r>
              <a:rPr lang="en-US" sz="2800" b="1" i="1" dirty="0"/>
              <a:t>, </a:t>
            </a:r>
            <a:r>
              <a:rPr lang="en-US" sz="2800" b="1" i="1" dirty="0" err="1"/>
              <a:t>ebx</a:t>
            </a:r>
            <a:endParaRPr lang="en-US" sz="2800" b="1" i="1" dirty="0"/>
          </a:p>
          <a:p>
            <a:pPr marL="108000" lvl="0" indent="0">
              <a:buNone/>
            </a:pPr>
            <a:r>
              <a:rPr lang="en-US" sz="2800" b="1" i="1" dirty="0" smtClean="0"/>
              <a:t>	loc_8048450</a:t>
            </a:r>
            <a:r>
              <a:rPr lang="en-US" sz="2800" b="1" i="1" dirty="0"/>
              <a:t>:                            ; CODE XREF: test+1Ej</a:t>
            </a:r>
          </a:p>
          <a:p>
            <a:pPr marL="108000" lvl="0" indent="0">
              <a:buNone/>
            </a:pPr>
            <a:r>
              <a:rPr lang="en-US" sz="2800" b="1" i="1" dirty="0" smtClean="0"/>
              <a:t>	call    </a:t>
            </a:r>
            <a:r>
              <a:rPr lang="en-US" sz="2800" b="1" i="1" dirty="0"/>
              <a:t>dummy</a:t>
            </a:r>
          </a:p>
          <a:p>
            <a:pPr marL="108000" lvl="0" indent="0">
              <a:buNone/>
            </a:pPr>
            <a:r>
              <a:rPr lang="en-US" sz="2800" b="1" i="1" dirty="0" smtClean="0"/>
              <a:t>	add     </a:t>
            </a:r>
            <a:r>
              <a:rPr lang="en-US" sz="2800" b="1" i="1" dirty="0" err="1"/>
              <a:t>ebx</a:t>
            </a:r>
            <a:r>
              <a:rPr lang="en-US" sz="2800" b="1" i="1" dirty="0"/>
              <a:t>, 1</a:t>
            </a:r>
          </a:p>
          <a:p>
            <a:pPr marL="108000" lvl="0" indent="0">
              <a:buNone/>
            </a:pPr>
            <a:r>
              <a:rPr lang="en-US" sz="2800" b="1" i="1" dirty="0" smtClean="0"/>
              <a:t>	</a:t>
            </a:r>
            <a:r>
              <a:rPr lang="en-US" sz="2800" b="1" i="1" dirty="0" err="1" smtClean="0"/>
              <a:t>cmp</a:t>
            </a:r>
            <a:r>
              <a:rPr lang="en-US" sz="2800" b="1" i="1" dirty="0" smtClean="0"/>
              <a:t>     </a:t>
            </a:r>
            <a:r>
              <a:rPr lang="en-US" sz="2800" b="1" i="1" dirty="0"/>
              <a:t>[</a:t>
            </a:r>
            <a:r>
              <a:rPr lang="en-US" sz="2800" b="1" i="1" dirty="0" smtClean="0"/>
              <a:t>a], </a:t>
            </a:r>
            <a:r>
              <a:rPr lang="en-US" sz="2800" b="1" i="1" dirty="0" err="1"/>
              <a:t>ebx</a:t>
            </a:r>
            <a:endParaRPr lang="en-US" sz="2800" b="1" i="1" dirty="0"/>
          </a:p>
          <a:p>
            <a:pPr marL="108000" lvl="0" indent="0">
              <a:buNone/>
            </a:pPr>
            <a:r>
              <a:rPr lang="en-US" sz="2800" b="1" i="1" dirty="0" smtClean="0"/>
              <a:t>	</a:t>
            </a:r>
            <a:r>
              <a:rPr lang="en-US" sz="2800" b="1" i="1" dirty="0" err="1" smtClean="0"/>
              <a:t>jg</a:t>
            </a:r>
            <a:r>
              <a:rPr lang="en-US" sz="2800" b="1" i="1" dirty="0" smtClean="0"/>
              <a:t>      </a:t>
            </a:r>
            <a:r>
              <a:rPr lang="en-US" sz="2800" b="1" i="1" dirty="0"/>
              <a:t>short loc_8048450</a:t>
            </a:r>
          </a:p>
          <a:p>
            <a:pPr marL="108000" lvl="0" indent="0">
              <a:buNone/>
            </a:pPr>
            <a:r>
              <a:rPr lang="en-US" sz="2800" b="1" i="1" dirty="0" smtClean="0"/>
              <a:t>	loc_8048460</a:t>
            </a:r>
            <a:r>
              <a:rPr lang="en-US" sz="2800" b="1" i="1" dirty="0"/>
              <a:t>:                            ; CODE XREF: </a:t>
            </a:r>
            <a:r>
              <a:rPr lang="en-US" sz="2800" b="1" i="1" dirty="0" smtClean="0"/>
              <a:t>test+8j</a:t>
            </a:r>
            <a:endParaRPr lang="en-US" sz="2800" b="1" i="1" dirty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430712" y="2941637"/>
            <a:ext cx="4460875" cy="547687"/>
          </a:xfrm>
        </p:spPr>
        <p:txBody>
          <a:bodyPr>
            <a:normAutofit fontScale="85000" lnSpcReduction="1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>
              <a:buNone/>
            </a:pPr>
            <a:r>
              <a:rPr lang="en-US" sz="2800" b="1" i="1" dirty="0"/>
              <a:t>; Check if a &lt;= 0, skip loop if yes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Practicing assembly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Generate assembly from C/C++ code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gcc</a:t>
            </a:r>
            <a:r>
              <a:rPr lang="en-US" dirty="0" smtClean="0"/>
              <a:t> –S” (</a:t>
            </a:r>
            <a:r>
              <a:rPr lang="en-US" dirty="0"/>
              <a:t>–</a:t>
            </a:r>
            <a:r>
              <a:rPr lang="en-US" dirty="0" err="1" smtClean="0"/>
              <a:t>masm</a:t>
            </a:r>
            <a:r>
              <a:rPr lang="en-US" dirty="0" smtClean="0"/>
              <a:t>=</a:t>
            </a:r>
            <a:r>
              <a:rPr lang="en-US" dirty="0" err="1" smtClean="0"/>
              <a:t>intel</a:t>
            </a:r>
            <a:r>
              <a:rPr lang="en-US" dirty="0" smtClean="0"/>
              <a:t>)</a:t>
            </a:r>
          </a:p>
          <a:p>
            <a:pPr lvl="0"/>
            <a:r>
              <a:rPr lang="en-US" dirty="0" smtClean="0"/>
              <a:t>Disassemble existing programs</a:t>
            </a:r>
          </a:p>
          <a:p>
            <a:pPr lvl="1"/>
            <a:r>
              <a:rPr lang="en-US" dirty="0" err="1" smtClean="0"/>
              <a:t>IdaPro</a:t>
            </a:r>
            <a:r>
              <a:rPr lang="en-US" dirty="0" smtClean="0"/>
              <a:t> or </a:t>
            </a:r>
            <a:r>
              <a:rPr lang="en-US" dirty="0" err="1" smtClean="0"/>
              <a:t>objdump</a:t>
            </a:r>
            <a:r>
              <a:rPr lang="en-US" dirty="0" smtClean="0"/>
              <a:t> (option for </a:t>
            </a:r>
            <a:r>
              <a:rPr lang="en-US" dirty="0" err="1" smtClean="0"/>
              <a:t>intel</a:t>
            </a:r>
            <a:r>
              <a:rPr lang="en-US" dirty="0" smtClean="0"/>
              <a:t> syntax)</a:t>
            </a:r>
          </a:p>
          <a:p>
            <a:r>
              <a:rPr lang="en-US" dirty="0" smtClean="0"/>
              <a:t>Why not even start coding?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62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Writing your first assembly code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830762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Object files generated using assembler (NASM)</a:t>
            </a:r>
          </a:p>
          <a:p>
            <a:pPr lvl="0"/>
            <a:r>
              <a:rPr lang="en-US" dirty="0" smtClean="0"/>
              <a:t>Result can be linked like regular C code</a:t>
            </a:r>
          </a:p>
          <a:p>
            <a:pPr lvl="0"/>
            <a:r>
              <a:rPr lang="en-US" dirty="0" smtClean="0"/>
              <a:t>First setup:</a:t>
            </a:r>
          </a:p>
          <a:p>
            <a:pPr lvl="1"/>
            <a:r>
              <a:rPr lang="en-US" dirty="0" smtClean="0"/>
              <a:t>Link your object file with </a:t>
            </a:r>
            <a:r>
              <a:rPr lang="en-US" dirty="0" err="1" smtClean="0"/>
              <a:t>libc</a:t>
            </a:r>
            <a:endParaRPr lang="en-US" dirty="0" smtClean="0"/>
          </a:p>
          <a:p>
            <a:pPr lvl="2"/>
            <a:r>
              <a:rPr lang="en-US" dirty="0" smtClean="0"/>
              <a:t>Access to </a:t>
            </a:r>
            <a:r>
              <a:rPr lang="en-US" dirty="0" err="1" smtClean="0"/>
              <a:t>libc</a:t>
            </a:r>
            <a:r>
              <a:rPr lang="en-US" dirty="0" smtClean="0"/>
              <a:t> functions</a:t>
            </a:r>
          </a:p>
          <a:p>
            <a:pPr lvl="2"/>
            <a:r>
              <a:rPr lang="en-US" dirty="0" smtClean="0"/>
              <a:t>Larger binaries </a:t>
            </a:r>
            <a:r>
              <a:rPr lang="en-US" dirty="0" smtClean="0">
                <a:sym typeface="Wingdings" pitchFamily="2" charset="2"/>
              </a:rPr>
              <a:t>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Use GCC to manage linking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Guide online on course website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33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Content of assembly file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135562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Divided into sections with different purpose</a:t>
            </a:r>
          </a:p>
          <a:p>
            <a:pPr lvl="0"/>
            <a:r>
              <a:rPr lang="en-US" dirty="0" smtClean="0"/>
              <a:t>Executable section: TEXT</a:t>
            </a:r>
          </a:p>
          <a:p>
            <a:pPr lvl="1"/>
            <a:r>
              <a:rPr lang="en-US" dirty="0" smtClean="0"/>
              <a:t>Code that will be executed</a:t>
            </a:r>
          </a:p>
          <a:p>
            <a:r>
              <a:rPr lang="en-US" dirty="0" smtClean="0"/>
              <a:t>Initialized read/write data: DATA</a:t>
            </a:r>
          </a:p>
          <a:p>
            <a:pPr lvl="1"/>
            <a:r>
              <a:rPr lang="en-US" dirty="0" smtClean="0"/>
              <a:t>Global variables</a:t>
            </a:r>
          </a:p>
          <a:p>
            <a:r>
              <a:rPr lang="en-US" dirty="0"/>
              <a:t>Initialized </a:t>
            </a:r>
            <a:r>
              <a:rPr lang="en-US" dirty="0" smtClean="0"/>
              <a:t>read only </a:t>
            </a:r>
            <a:r>
              <a:rPr lang="en-US" dirty="0"/>
              <a:t>data: </a:t>
            </a:r>
            <a:r>
              <a:rPr lang="en-US" dirty="0" smtClean="0"/>
              <a:t>RODATA</a:t>
            </a:r>
            <a:endParaRPr lang="en-US" dirty="0"/>
          </a:p>
          <a:p>
            <a:pPr lvl="1"/>
            <a:r>
              <a:rPr lang="en-US" dirty="0"/>
              <a:t>Global </a:t>
            </a:r>
            <a:r>
              <a:rPr lang="en-US" dirty="0" smtClean="0"/>
              <a:t>constants, constant strings</a:t>
            </a:r>
          </a:p>
          <a:p>
            <a:r>
              <a:rPr lang="en-US" dirty="0" smtClean="0"/>
              <a:t>Uninitialized </a:t>
            </a:r>
            <a:r>
              <a:rPr lang="en-US" dirty="0"/>
              <a:t>read/write data: </a:t>
            </a:r>
            <a:r>
              <a:rPr lang="en-US" dirty="0" smtClean="0"/>
              <a:t>BSS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91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Allocating global data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135562"/>
          </a:xfrm>
        </p:spPr>
        <p:txBody>
          <a:bodyPr>
            <a:normAutofit lnSpcReduction="1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Allocate individual data elements</a:t>
            </a:r>
          </a:p>
          <a:p>
            <a:pPr lvl="1"/>
            <a:r>
              <a:rPr lang="en-US" dirty="0" smtClean="0"/>
              <a:t>DB: define bytes (8 bits), DW: define words (16 bits)</a:t>
            </a:r>
          </a:p>
          <a:p>
            <a:pPr lvl="2"/>
            <a:r>
              <a:rPr lang="en-US" dirty="0" smtClean="0"/>
              <a:t>DD, DQ: define double/quad words (32/64 bits)</a:t>
            </a:r>
          </a:p>
          <a:p>
            <a:pPr lvl="1"/>
            <a:r>
              <a:rPr lang="en-US" dirty="0" smtClean="0"/>
              <a:t>Initialize with value: </a:t>
            </a:r>
            <a:r>
              <a:rPr lang="en-US" b="1" dirty="0" smtClean="0"/>
              <a:t>DB 12</a:t>
            </a:r>
            <a:r>
              <a:rPr lang="en-US" dirty="0" smtClean="0"/>
              <a:t>,</a:t>
            </a:r>
            <a:r>
              <a:rPr lang="en-US" b="1" dirty="0" smtClean="0"/>
              <a:t> DB ‘c’</a:t>
            </a:r>
            <a:r>
              <a:rPr lang="en-US" dirty="0" smtClean="0"/>
              <a:t>,</a:t>
            </a:r>
            <a:r>
              <a:rPr lang="en-US" b="1" dirty="0" smtClean="0"/>
              <a:t> DB ‘</a:t>
            </a:r>
            <a:r>
              <a:rPr lang="en-US" b="1" dirty="0" err="1" smtClean="0"/>
              <a:t>abcd</a:t>
            </a:r>
            <a:r>
              <a:rPr lang="en-US" b="1" dirty="0" smtClean="0"/>
              <a:t>’</a:t>
            </a:r>
          </a:p>
          <a:p>
            <a:r>
              <a:rPr lang="en-US" dirty="0"/>
              <a:t>Repeat allocation with </a:t>
            </a:r>
            <a:r>
              <a:rPr lang="en-US" dirty="0" smtClean="0"/>
              <a:t>TIMES</a:t>
            </a:r>
          </a:p>
          <a:p>
            <a:pPr lvl="1"/>
            <a:r>
              <a:rPr lang="en-US" dirty="0" smtClean="0"/>
              <a:t>100 </a:t>
            </a:r>
            <a:r>
              <a:rPr lang="en-US" dirty="0"/>
              <a:t>byte array: </a:t>
            </a:r>
            <a:r>
              <a:rPr lang="en-US" b="1" dirty="0"/>
              <a:t>TIMES 100 DB </a:t>
            </a:r>
            <a:r>
              <a:rPr lang="en-US" b="1" dirty="0" smtClean="0"/>
              <a:t>0</a:t>
            </a:r>
          </a:p>
          <a:p>
            <a:pPr lvl="1"/>
            <a:r>
              <a:rPr lang="en-US" dirty="0" smtClean="0"/>
              <a:t>Called DUP in some assemblers</a:t>
            </a:r>
          </a:p>
          <a:p>
            <a:r>
              <a:rPr lang="en-US" dirty="0" smtClean="0"/>
              <a:t>Uninitialized allocation with RESB: </a:t>
            </a:r>
          </a:p>
          <a:p>
            <a:pPr marL="540000" lvl="1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RESB size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5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Where are my variable names?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135562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Any memory location can be </a:t>
            </a:r>
            <a:r>
              <a:rPr lang="en-US" dirty="0"/>
              <a:t>named → </a:t>
            </a:r>
            <a:r>
              <a:rPr lang="en-US" dirty="0" smtClean="0"/>
              <a:t>Labels</a:t>
            </a:r>
          </a:p>
          <a:p>
            <a:pPr lvl="0"/>
            <a:r>
              <a:rPr lang="en-US" dirty="0" smtClean="0"/>
              <a:t>Labels in data: Named variables</a:t>
            </a:r>
          </a:p>
          <a:p>
            <a:pPr lvl="0"/>
            <a:r>
              <a:rPr lang="en-US" dirty="0" smtClean="0"/>
              <a:t>Labels in code: Jump targets, Functions</a:t>
            </a:r>
          </a:p>
          <a:p>
            <a:pPr lvl="0"/>
            <a:r>
              <a:rPr lang="en-US" dirty="0" smtClean="0"/>
              <a:t>Label visibility is by default local to file</a:t>
            </a:r>
          </a:p>
          <a:p>
            <a:pPr lvl="1"/>
            <a:r>
              <a:rPr lang="en-US" dirty="0" smtClean="0"/>
              <a:t>Define global labels using “global </a:t>
            </a:r>
            <a:r>
              <a:rPr lang="en-US" dirty="0" err="1" smtClean="0"/>
              <a:t>LabelName</a:t>
            </a:r>
            <a:r>
              <a:rPr lang="en-US" dirty="0" smtClean="0"/>
              <a:t>”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24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Step 1: C Hello World Program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135562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marL="540000" lvl="1" indent="0">
              <a:buNone/>
            </a:pPr>
            <a:r>
              <a:rPr lang="en-US" b="1" dirty="0"/>
              <a:t>#include &lt;</a:t>
            </a:r>
            <a:r>
              <a:rPr lang="en-US" b="1" dirty="0" err="1" smtClean="0"/>
              <a:t>stdio.h</a:t>
            </a:r>
            <a:r>
              <a:rPr lang="en-US" b="1" dirty="0" smtClean="0"/>
              <a:t>&gt;</a:t>
            </a:r>
          </a:p>
          <a:p>
            <a:pPr marL="540000" lvl="1" indent="0">
              <a:buNone/>
            </a:pPr>
            <a:endParaRPr lang="en-US" b="1" dirty="0" smtClean="0"/>
          </a:p>
          <a:p>
            <a:pPr marL="540000" lvl="1" indent="0">
              <a:buNone/>
            </a:pP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b="1" dirty="0"/>
              <a:t>main(</a:t>
            </a:r>
            <a:r>
              <a:rPr lang="en-US" b="1" dirty="0" err="1"/>
              <a:t>int</a:t>
            </a:r>
            <a:r>
              <a:rPr lang="en-US" b="1" dirty="0"/>
              <a:t> </a:t>
            </a:r>
            <a:r>
              <a:rPr lang="en-US" b="1" dirty="0" err="1"/>
              <a:t>argc</a:t>
            </a:r>
            <a:r>
              <a:rPr lang="en-US" b="1" dirty="0"/>
              <a:t>, char **</a:t>
            </a:r>
            <a:r>
              <a:rPr lang="en-US" b="1" dirty="0" err="1"/>
              <a:t>argv</a:t>
            </a:r>
            <a:r>
              <a:rPr lang="en-US" b="1" dirty="0" smtClean="0"/>
              <a:t>)</a:t>
            </a:r>
          </a:p>
          <a:p>
            <a:pPr marL="540000" lvl="1" indent="0">
              <a:buNone/>
            </a:pPr>
            <a:r>
              <a:rPr lang="en-US" b="1" dirty="0" smtClean="0"/>
              <a:t>{</a:t>
            </a:r>
          </a:p>
          <a:p>
            <a:pPr marL="540000" lvl="1" indent="0">
              <a:buNone/>
            </a:pPr>
            <a:r>
              <a:rPr lang="en-US" b="1" dirty="0"/>
              <a:t>	</a:t>
            </a:r>
            <a:r>
              <a:rPr lang="en-US" b="1" dirty="0" err="1" smtClean="0"/>
              <a:t>printf</a:t>
            </a:r>
            <a:r>
              <a:rPr lang="en-US" b="1" dirty="0"/>
              <a:t>("Hello world\n"); return 0</a:t>
            </a:r>
            <a:r>
              <a:rPr lang="en-US" b="1" dirty="0" smtClean="0"/>
              <a:t>;</a:t>
            </a:r>
          </a:p>
          <a:p>
            <a:pPr marL="540000" lvl="1" indent="0">
              <a:buNone/>
            </a:pPr>
            <a:r>
              <a:rPr lang="en-US" b="1" dirty="0" smtClean="0"/>
              <a:t>}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67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Numerical representation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754562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r>
              <a:rPr lang="en-US" dirty="0" smtClean="0"/>
              <a:t>Binary (0, 1): 10011100</a:t>
            </a:r>
          </a:p>
          <a:p>
            <a:pPr lvl="1"/>
            <a:r>
              <a:rPr lang="en-US" dirty="0" smtClean="0"/>
              <a:t>Prefix: </a:t>
            </a:r>
            <a:r>
              <a:rPr lang="en-US" b="1" dirty="0" smtClean="0"/>
              <a:t>0b</a:t>
            </a:r>
            <a:r>
              <a:rPr lang="en-US" dirty="0" smtClean="0"/>
              <a:t>10011100 ← Unix (both Intel and AT&amp;T)</a:t>
            </a:r>
          </a:p>
          <a:p>
            <a:pPr lvl="1"/>
            <a:r>
              <a:rPr lang="en-US" dirty="0" smtClean="0"/>
              <a:t>Suffix</a:t>
            </a:r>
            <a:r>
              <a:rPr lang="en-US" dirty="0"/>
              <a:t>: 10011100</a:t>
            </a:r>
            <a:r>
              <a:rPr lang="en-US" b="1" dirty="0"/>
              <a:t>b</a:t>
            </a:r>
            <a:r>
              <a:rPr lang="en-US" dirty="0"/>
              <a:t> ← </a:t>
            </a:r>
            <a:r>
              <a:rPr lang="en-US" dirty="0" smtClean="0"/>
              <a:t>Traditional Intel syntax</a:t>
            </a:r>
          </a:p>
          <a:p>
            <a:r>
              <a:rPr lang="en-US" dirty="0" smtClean="0"/>
              <a:t>Hexadecimal (0 … F): “</a:t>
            </a:r>
            <a:r>
              <a:rPr lang="en-US" b="1" dirty="0" smtClean="0"/>
              <a:t>0x</a:t>
            </a:r>
            <a:r>
              <a:rPr lang="en-US" dirty="0" smtClean="0"/>
              <a:t>” </a:t>
            </a:r>
            <a:r>
              <a:rPr lang="en-US" dirty="0" err="1" smtClean="0"/>
              <a:t>vs</a:t>
            </a:r>
            <a:r>
              <a:rPr lang="en-US" dirty="0" smtClean="0"/>
              <a:t> “</a:t>
            </a:r>
            <a:r>
              <a:rPr lang="en-US" b="1" dirty="0" smtClean="0"/>
              <a:t>h</a:t>
            </a:r>
            <a:r>
              <a:rPr lang="en-US" dirty="0" smtClean="0"/>
              <a:t>”</a:t>
            </a:r>
          </a:p>
          <a:p>
            <a:pPr lvl="1"/>
            <a:r>
              <a:rPr lang="en-US" dirty="0"/>
              <a:t>Prefix: </a:t>
            </a:r>
            <a:r>
              <a:rPr lang="en-US" b="1" dirty="0" smtClean="0"/>
              <a:t>0x</a:t>
            </a:r>
            <a:r>
              <a:rPr lang="en-US" dirty="0" smtClean="0"/>
              <a:t>ABCD1234 </a:t>
            </a:r>
            <a:r>
              <a:rPr lang="en-US" dirty="0"/>
              <a:t>← </a:t>
            </a:r>
            <a:r>
              <a:rPr lang="en-US" dirty="0" smtClean="0"/>
              <a:t>Easy to notice</a:t>
            </a:r>
            <a:endParaRPr lang="en-US" dirty="0"/>
          </a:p>
          <a:p>
            <a:pPr lvl="1"/>
            <a:r>
              <a:rPr lang="en-US" dirty="0"/>
              <a:t>Suffix: </a:t>
            </a:r>
            <a:r>
              <a:rPr lang="en-US" dirty="0" smtClean="0"/>
              <a:t>ABCD1234</a:t>
            </a:r>
            <a:r>
              <a:rPr lang="en-US" b="1" dirty="0" smtClean="0"/>
              <a:t>h</a:t>
            </a:r>
            <a:r>
              <a:rPr lang="en-US" dirty="0" smtClean="0"/>
              <a:t> </a:t>
            </a:r>
            <a:r>
              <a:rPr lang="en-US" dirty="0"/>
              <a:t>← </a:t>
            </a:r>
            <a:r>
              <a:rPr lang="en-US" dirty="0" smtClean="0"/>
              <a:t>Is it a number or a literal?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7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Step 2: Compile to assembly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135562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marL="540000" lvl="1" indent="0">
              <a:buNone/>
            </a:pPr>
            <a:r>
              <a:rPr lang="en-US" b="1" dirty="0" err="1"/>
              <a:t>gcc</a:t>
            </a:r>
            <a:r>
              <a:rPr lang="en-US" b="1" dirty="0"/>
              <a:t> -S -</a:t>
            </a:r>
            <a:r>
              <a:rPr lang="en-US" b="1" dirty="0" err="1"/>
              <a:t>masm</a:t>
            </a:r>
            <a:r>
              <a:rPr lang="en-US" b="1" dirty="0"/>
              <a:t>=intel -</a:t>
            </a:r>
            <a:r>
              <a:rPr lang="en-US" b="1" dirty="0" smtClean="0"/>
              <a:t>m32</a:t>
            </a:r>
          </a:p>
          <a:p>
            <a:pPr marL="540000" lvl="1" indent="0">
              <a:buNone/>
            </a:pPr>
            <a:endParaRPr lang="en-US" b="1" dirty="0"/>
          </a:p>
          <a:p>
            <a:pPr marL="540000" lvl="1" indent="0">
              <a:buNone/>
            </a:pPr>
            <a:r>
              <a:rPr lang="en-US" b="1" dirty="0" smtClean="0"/>
              <a:t>-S </a:t>
            </a:r>
            <a:r>
              <a:rPr lang="en-US" b="1" dirty="0" smtClean="0">
                <a:sym typeface="Wingdings" panose="05000000000000000000" pitchFamily="2" charset="2"/>
              </a:rPr>
              <a:t> Generates assembly instead of object file</a:t>
            </a:r>
          </a:p>
          <a:p>
            <a:pPr marL="540000" lvl="1" indent="0">
              <a:buNone/>
            </a:pPr>
            <a:r>
              <a:rPr lang="en-US" b="1" dirty="0" smtClean="0">
                <a:sym typeface="Wingdings" panose="05000000000000000000" pitchFamily="2" charset="2"/>
              </a:rPr>
              <a:t>-</a:t>
            </a:r>
            <a:r>
              <a:rPr lang="en-US" b="1" dirty="0" err="1" smtClean="0">
                <a:sym typeface="Wingdings" panose="05000000000000000000" pitchFamily="2" charset="2"/>
              </a:rPr>
              <a:t>masm</a:t>
            </a:r>
            <a:r>
              <a:rPr lang="en-US" b="1" dirty="0" smtClean="0">
                <a:sym typeface="Wingdings" panose="05000000000000000000" pitchFamily="2" charset="2"/>
              </a:rPr>
              <a:t>=intel  Generate Intel syntax</a:t>
            </a:r>
          </a:p>
          <a:p>
            <a:pPr marL="540000" lvl="1" indent="0">
              <a:buNone/>
            </a:pPr>
            <a:r>
              <a:rPr lang="en-US" b="1" dirty="0" smtClean="0">
                <a:sym typeface="Wingdings" panose="05000000000000000000" pitchFamily="2" charset="2"/>
              </a:rPr>
              <a:t>-m32  Generate legacy 32-bit version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828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Step 3: Look at assembly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135562"/>
          </a:xfrm>
        </p:spPr>
        <p:txBody>
          <a:bodyPr>
            <a:normAutofit fontScale="92500" lnSpcReduction="2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marL="540000" lvl="1" indent="0">
              <a:buNone/>
            </a:pPr>
            <a:r>
              <a:rPr lang="en-US" b="1" dirty="0"/>
              <a:t>.</a:t>
            </a:r>
            <a:r>
              <a:rPr lang="en-US" b="1" dirty="0" err="1"/>
              <a:t>intel_syntax</a:t>
            </a:r>
            <a:r>
              <a:rPr lang="en-US" b="1" dirty="0"/>
              <a:t> </a:t>
            </a:r>
            <a:r>
              <a:rPr lang="en-US" b="1" dirty="0" err="1" smtClean="0"/>
              <a:t>noprefix</a:t>
            </a:r>
            <a:endParaRPr lang="en-US" b="1" dirty="0" smtClean="0"/>
          </a:p>
          <a:p>
            <a:pPr marL="540000" lvl="1" indent="0">
              <a:buNone/>
            </a:pPr>
            <a:r>
              <a:rPr lang="en-US" b="1" dirty="0" smtClean="0"/>
              <a:t>.code32</a:t>
            </a:r>
          </a:p>
          <a:p>
            <a:pPr marL="540000" lvl="1" indent="0">
              <a:buNone/>
            </a:pPr>
            <a:r>
              <a:rPr lang="en-US" b="1" dirty="0" smtClean="0"/>
              <a:t>.section .</a:t>
            </a:r>
            <a:r>
              <a:rPr lang="en-US" b="1" dirty="0" err="1" smtClean="0"/>
              <a:t>rodata</a:t>
            </a:r>
            <a:endParaRPr lang="en-US" b="1" dirty="0" smtClean="0"/>
          </a:p>
          <a:p>
            <a:pPr marL="540000" lvl="1" indent="0">
              <a:buNone/>
            </a:pPr>
            <a:r>
              <a:rPr lang="en-US" b="1" dirty="0" smtClean="0"/>
              <a:t>Hello</a:t>
            </a:r>
            <a:r>
              <a:rPr lang="en-US" b="1" dirty="0"/>
              <a:t>: .string "Hello </a:t>
            </a:r>
            <a:r>
              <a:rPr lang="en-US" b="1" dirty="0" smtClean="0"/>
              <a:t>world“</a:t>
            </a:r>
          </a:p>
          <a:p>
            <a:pPr marL="540000" lvl="1" indent="0">
              <a:buNone/>
            </a:pPr>
            <a:r>
              <a:rPr lang="en-US" b="1" dirty="0" smtClean="0"/>
              <a:t>.text</a:t>
            </a:r>
          </a:p>
          <a:p>
            <a:pPr marL="540000" lvl="1" indent="0">
              <a:buNone/>
            </a:pPr>
            <a:r>
              <a:rPr lang="en-US" b="1" dirty="0" smtClean="0"/>
              <a:t>.</a:t>
            </a:r>
            <a:r>
              <a:rPr lang="en-US" b="1" dirty="0" err="1" smtClean="0"/>
              <a:t>globl</a:t>
            </a:r>
            <a:r>
              <a:rPr lang="en-US" b="1" dirty="0" smtClean="0"/>
              <a:t> main</a:t>
            </a:r>
          </a:p>
          <a:p>
            <a:pPr marL="540000" lvl="1" indent="0">
              <a:buNone/>
            </a:pPr>
            <a:r>
              <a:rPr lang="en-US" b="1" dirty="0" smtClean="0"/>
              <a:t> main:</a:t>
            </a:r>
          </a:p>
          <a:p>
            <a:pPr marL="540000" lvl="1" indent="0">
              <a:buNone/>
            </a:pPr>
            <a:r>
              <a:rPr lang="en-US" b="1" dirty="0" smtClean="0"/>
              <a:t> push </a:t>
            </a:r>
            <a:r>
              <a:rPr lang="en-US" b="1" dirty="0"/>
              <a:t>offset </a:t>
            </a:r>
            <a:r>
              <a:rPr lang="en-US" b="1" dirty="0" smtClean="0"/>
              <a:t>Hello</a:t>
            </a:r>
          </a:p>
          <a:p>
            <a:pPr marL="540000" lvl="1" indent="0">
              <a:buNone/>
            </a:pPr>
            <a:r>
              <a:rPr lang="en-US" b="1" dirty="0" smtClean="0"/>
              <a:t> call puts</a:t>
            </a:r>
          </a:p>
          <a:p>
            <a:pPr marL="540000" lvl="1" indent="0">
              <a:buNone/>
            </a:pPr>
            <a:r>
              <a:rPr lang="en-US" b="1" dirty="0" smtClean="0"/>
              <a:t>pop EAX</a:t>
            </a:r>
          </a:p>
          <a:p>
            <a:pPr marL="540000" lvl="1" indent="0">
              <a:buNone/>
            </a:pPr>
            <a:r>
              <a:rPr lang="en-US" b="1" dirty="0" err="1" smtClean="0"/>
              <a:t>mov</a:t>
            </a:r>
            <a:r>
              <a:rPr lang="en-US" b="1" dirty="0" smtClean="0"/>
              <a:t> </a:t>
            </a:r>
            <a:r>
              <a:rPr lang="en-US" b="1" dirty="0"/>
              <a:t>EAX, </a:t>
            </a:r>
            <a:r>
              <a:rPr lang="en-US" b="1" dirty="0" smtClean="0"/>
              <a:t>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9942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Step 4: Transform to NASM format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5135562"/>
          </a:xfrm>
        </p:spPr>
        <p:txBody>
          <a:bodyPr>
            <a:normAutofit fontScale="92500" lnSpcReduction="2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marL="540000" lvl="1" indent="0">
              <a:buNone/>
            </a:pPr>
            <a:r>
              <a:rPr lang="en-US" b="1" dirty="0"/>
              <a:t>[BITS </a:t>
            </a:r>
            <a:r>
              <a:rPr lang="en-US" b="1" dirty="0" smtClean="0"/>
              <a:t>32]</a:t>
            </a:r>
          </a:p>
          <a:p>
            <a:pPr marL="540000" lvl="1" indent="0">
              <a:buNone/>
            </a:pPr>
            <a:r>
              <a:rPr lang="en-US" b="1" dirty="0" smtClean="0"/>
              <a:t>extern puts</a:t>
            </a:r>
          </a:p>
          <a:p>
            <a:pPr marL="540000" lvl="1" indent="0">
              <a:buNone/>
            </a:pPr>
            <a:r>
              <a:rPr lang="en-US" b="1" dirty="0" smtClean="0"/>
              <a:t>SECTION </a:t>
            </a:r>
            <a:r>
              <a:rPr lang="en-US" b="1" dirty="0"/>
              <a:t>.</a:t>
            </a:r>
            <a:r>
              <a:rPr lang="en-US" b="1" dirty="0" err="1" smtClean="0"/>
              <a:t>rodata</a:t>
            </a:r>
            <a:endParaRPr lang="en-US" b="1" dirty="0" smtClean="0"/>
          </a:p>
          <a:p>
            <a:pPr marL="540000" lvl="1" indent="0">
              <a:buNone/>
            </a:pPr>
            <a:r>
              <a:rPr lang="en-US" b="1" dirty="0" smtClean="0"/>
              <a:t>Hello</a:t>
            </a:r>
            <a:r>
              <a:rPr lang="en-US" b="1" dirty="0"/>
              <a:t>: </a:t>
            </a:r>
            <a:r>
              <a:rPr lang="en-US" b="1" dirty="0" err="1"/>
              <a:t>db</a:t>
            </a:r>
            <a:r>
              <a:rPr lang="en-US" b="1" dirty="0"/>
              <a:t> 'Hello world', </a:t>
            </a:r>
            <a:r>
              <a:rPr lang="en-US" b="1" dirty="0" smtClean="0"/>
              <a:t>0</a:t>
            </a:r>
          </a:p>
          <a:p>
            <a:pPr marL="540000" lvl="1" indent="0">
              <a:buNone/>
            </a:pPr>
            <a:r>
              <a:rPr lang="en-US" b="1" dirty="0" smtClean="0"/>
              <a:t>SECTION </a:t>
            </a:r>
            <a:r>
              <a:rPr lang="en-US" b="1" dirty="0"/>
              <a:t>.</a:t>
            </a:r>
            <a:r>
              <a:rPr lang="en-US" b="1" dirty="0" smtClean="0"/>
              <a:t>text</a:t>
            </a:r>
          </a:p>
          <a:p>
            <a:pPr marL="540000" lvl="1" indent="0">
              <a:buNone/>
            </a:pPr>
            <a:r>
              <a:rPr lang="en-US" b="1" dirty="0" smtClean="0"/>
              <a:t>global main</a:t>
            </a:r>
          </a:p>
          <a:p>
            <a:pPr marL="540000" lvl="1" indent="0">
              <a:buNone/>
            </a:pPr>
            <a:r>
              <a:rPr lang="en-US" b="1" dirty="0" smtClean="0"/>
              <a:t>main:</a:t>
            </a:r>
          </a:p>
          <a:p>
            <a:pPr marL="540000" lvl="1" indent="0">
              <a:buNone/>
            </a:pPr>
            <a:r>
              <a:rPr lang="en-US" b="1" dirty="0" smtClean="0"/>
              <a:t>push Hello</a:t>
            </a:r>
          </a:p>
          <a:p>
            <a:pPr marL="540000" lvl="1" indent="0">
              <a:buNone/>
            </a:pPr>
            <a:r>
              <a:rPr lang="en-US" b="1" dirty="0" smtClean="0"/>
              <a:t>call puts</a:t>
            </a:r>
          </a:p>
          <a:p>
            <a:pPr marL="540000" lvl="1" indent="0">
              <a:buNone/>
            </a:pPr>
            <a:r>
              <a:rPr lang="en-US" b="1" dirty="0" smtClean="0"/>
              <a:t>pop EAX</a:t>
            </a:r>
          </a:p>
          <a:p>
            <a:pPr marL="540000" lvl="1" indent="0">
              <a:buNone/>
            </a:pPr>
            <a:r>
              <a:rPr lang="en-US" b="1" dirty="0" err="1" smtClean="0"/>
              <a:t>mov</a:t>
            </a:r>
            <a:r>
              <a:rPr lang="en-US" b="1" dirty="0" smtClean="0"/>
              <a:t> </a:t>
            </a:r>
            <a:r>
              <a:rPr lang="en-US" b="1" dirty="0"/>
              <a:t>EAX, </a:t>
            </a:r>
            <a:r>
              <a:rPr lang="en-US" b="1" dirty="0" smtClean="0"/>
              <a:t>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23469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Which syntax to use?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754562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Don’t get stuck on any syntax, adapt</a:t>
            </a:r>
          </a:p>
          <a:p>
            <a:pPr lvl="0"/>
            <a:r>
              <a:rPr lang="en-US" dirty="0" smtClean="0"/>
              <a:t>Quickly identify syntax from existing code</a:t>
            </a:r>
          </a:p>
          <a:p>
            <a:pPr lvl="0"/>
            <a:r>
              <a:rPr lang="en-US" dirty="0" smtClean="0"/>
              <a:t>Every assembler has unique syntactic sugaring</a:t>
            </a:r>
          </a:p>
          <a:p>
            <a:pPr lvl="0"/>
            <a:r>
              <a:rPr lang="en-US" dirty="0" smtClean="0"/>
              <a:t>Practice makes perfect</a:t>
            </a:r>
          </a:p>
          <a:p>
            <a:pPr lvl="0"/>
            <a:r>
              <a:rPr lang="en-US" dirty="0" smtClean="0"/>
              <a:t>These lectures assume traditional Intel syntax</a:t>
            </a:r>
          </a:p>
          <a:p>
            <a:pPr lvl="1"/>
            <a:r>
              <a:rPr lang="en-US" dirty="0" err="1" smtClean="0"/>
              <a:t>IdaPro</a:t>
            </a:r>
            <a:r>
              <a:rPr lang="en-US" dirty="0" smtClean="0"/>
              <a:t> (BAMA) + NASM (Mini-project)</a:t>
            </a:r>
            <a:endParaRPr lang="en-US" dirty="0"/>
          </a:p>
          <a:p>
            <a:pPr marL="1007999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3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Traditional Registers in X86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/>
              <a:t>General Purpose Registers</a:t>
            </a:r>
          </a:p>
          <a:p>
            <a:pPr lvl="1" rtl="0" hangingPunct="0"/>
            <a:r>
              <a:rPr lang="en-US"/>
              <a:t>AX, BX, CX, DX</a:t>
            </a:r>
          </a:p>
          <a:p>
            <a:pPr lvl="0"/>
            <a:r>
              <a:rPr lang="en-US"/>
              <a:t>Pseudo General Purpose Registers</a:t>
            </a:r>
          </a:p>
          <a:p>
            <a:pPr lvl="1" rtl="0" hangingPunct="0"/>
            <a:r>
              <a:rPr lang="en-US"/>
              <a:t>Stack: SP (stack pointer), BP (base pointer)</a:t>
            </a:r>
          </a:p>
          <a:p>
            <a:pPr lvl="1" rtl="0" hangingPunct="0"/>
            <a:r>
              <a:rPr lang="en-US"/>
              <a:t>Strings: SI (source index), DI (destination index)</a:t>
            </a:r>
          </a:p>
          <a:p>
            <a:pPr lvl="0"/>
            <a:r>
              <a:rPr lang="en-US"/>
              <a:t>Special Purpose Registers</a:t>
            </a:r>
          </a:p>
          <a:p>
            <a:pPr lvl="1" rtl="0" hangingPunct="0"/>
            <a:r>
              <a:rPr lang="en-US"/>
              <a:t>IP (instruction pointer) and EFLAGS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GPR usage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/>
              <a:t>Legacy structure: 16 bits</a:t>
            </a:r>
          </a:p>
          <a:p>
            <a:pPr lvl="1" rtl="0" hangingPunct="0"/>
            <a:r>
              <a:rPr lang="en-US" dirty="0"/>
              <a:t>8 bit components: low and high bytes</a:t>
            </a:r>
          </a:p>
          <a:p>
            <a:pPr lvl="1" rtl="0" hangingPunct="0"/>
            <a:r>
              <a:rPr lang="en-US" dirty="0"/>
              <a:t>Allow quick shifting and type enforcement</a:t>
            </a:r>
          </a:p>
          <a:p>
            <a:pPr lvl="0"/>
            <a:r>
              <a:rPr lang="en-US" dirty="0"/>
              <a:t>AX ← Accumulator (arithmetic)</a:t>
            </a:r>
          </a:p>
          <a:p>
            <a:pPr lvl="0"/>
            <a:r>
              <a:rPr lang="en-US" dirty="0"/>
              <a:t>BX ← Base (memory addressing)</a:t>
            </a:r>
          </a:p>
          <a:p>
            <a:pPr lvl="0"/>
            <a:r>
              <a:rPr lang="en-US" dirty="0"/>
              <a:t>CX ← Counter (loops)</a:t>
            </a:r>
          </a:p>
          <a:p>
            <a:pPr lvl="0"/>
            <a:r>
              <a:rPr lang="en-US" dirty="0"/>
              <a:t>DX ← Data (data manipulation)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512" y="6218237"/>
            <a:ext cx="28194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Modern extensions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/>
              <a:t>“E” prefix for 32 bit variants → </a:t>
            </a:r>
            <a:r>
              <a:rPr lang="en-US" b="1" dirty="0"/>
              <a:t>E</a:t>
            </a:r>
            <a:r>
              <a:rPr lang="en-US" dirty="0"/>
              <a:t>AX, </a:t>
            </a:r>
            <a:r>
              <a:rPr lang="en-US" b="1" dirty="0"/>
              <a:t>E</a:t>
            </a:r>
            <a:r>
              <a:rPr lang="en-US" dirty="0"/>
              <a:t>SP</a:t>
            </a:r>
          </a:p>
          <a:p>
            <a:pPr lvl="0"/>
            <a:r>
              <a:rPr lang="en-US" dirty="0"/>
              <a:t>“R” prefix for 64 bit variants →</a:t>
            </a:r>
            <a:r>
              <a:rPr lang="en-US" i="1" dirty="0"/>
              <a:t> </a:t>
            </a:r>
            <a:r>
              <a:rPr lang="en-US" b="1" dirty="0"/>
              <a:t>R</a:t>
            </a:r>
            <a:r>
              <a:rPr lang="en-US" dirty="0"/>
              <a:t>AX, </a:t>
            </a:r>
            <a:r>
              <a:rPr lang="en-US" b="1" dirty="0"/>
              <a:t>R</a:t>
            </a:r>
            <a:r>
              <a:rPr lang="en-US" dirty="0"/>
              <a:t>SP</a:t>
            </a:r>
          </a:p>
          <a:p>
            <a:pPr lvl="0"/>
            <a:r>
              <a:rPr lang="en-US" dirty="0"/>
              <a:t>Additional GPRs in 64 bit: R8 →R15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" y="4266128"/>
            <a:ext cx="6366192" cy="2714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Endianness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>
            <a:normAutofit lnSpcReduction="1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/>
              <a:t>Memory representation of multi-byte integers</a:t>
            </a:r>
          </a:p>
          <a:p>
            <a:pPr lvl="0"/>
            <a:r>
              <a:rPr lang="en-US"/>
              <a:t>For example the integer: 0A0B0C0Dh (hexa)</a:t>
            </a:r>
          </a:p>
          <a:p>
            <a:pPr lvl="0"/>
            <a:r>
              <a:rPr lang="en-US"/>
              <a:t>Big-endian↔highest order byte first</a:t>
            </a:r>
          </a:p>
          <a:p>
            <a:pPr lvl="1" rtl="0" hangingPunct="0"/>
            <a:r>
              <a:rPr lang="en-US"/>
              <a:t>0A 0B 0C 0D</a:t>
            </a:r>
          </a:p>
          <a:p>
            <a:pPr lvl="0"/>
            <a:r>
              <a:rPr lang="en-US"/>
              <a:t>Little-endian↔lowest order byte first (X86)</a:t>
            </a:r>
          </a:p>
          <a:p>
            <a:pPr lvl="1" rtl="0" hangingPunct="0"/>
            <a:r>
              <a:rPr lang="en-US"/>
              <a:t>0D 0C 0B 0A</a:t>
            </a:r>
          </a:p>
          <a:p>
            <a:pPr lvl="0"/>
            <a:r>
              <a:rPr lang="en-US"/>
              <a:t>Important when manually interpreting memory</a:t>
            </a:r>
          </a:p>
          <a:p>
            <a:pPr lvl="0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0.8|7.4"/>
</p:tagLst>
</file>

<file path=ppt/theme/theme1.xml><?xml version="1.0" encoding="utf-8"?>
<a:theme xmlns:a="http://schemas.openxmlformats.org/drawingml/2006/main" name="V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VU</Template>
  <TotalTime>3782</TotalTime>
  <Words>1342</Words>
  <Application>Microsoft Office PowerPoint</Application>
  <PresentationFormat>Custom</PresentationFormat>
  <Paragraphs>272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VU</vt:lpstr>
      <vt:lpstr>PowerPoint Presentation</vt:lpstr>
      <vt:lpstr>Assembly syntax: AT&amp;T vs Intel</vt:lpstr>
      <vt:lpstr>Identifying syntax</vt:lpstr>
      <vt:lpstr>Numerical representation</vt:lpstr>
      <vt:lpstr>Which syntax to use?</vt:lpstr>
      <vt:lpstr>Traditional Registers in X86</vt:lpstr>
      <vt:lpstr>GPR usage</vt:lpstr>
      <vt:lpstr>Modern extensions</vt:lpstr>
      <vt:lpstr>Endianness</vt:lpstr>
      <vt:lpstr>Endianness in pictures</vt:lpstr>
      <vt:lpstr>Operands in X86</vt:lpstr>
      <vt:lpstr>Addressing modes</vt:lpstr>
      <vt:lpstr>Operands and addressing modes: Register</vt:lpstr>
      <vt:lpstr>Operands and addressing modes: Immediate</vt:lpstr>
      <vt:lpstr>Operands and addressing modes: Direct</vt:lpstr>
      <vt:lpstr>Operands and addressing modes: Indirect</vt:lpstr>
      <vt:lpstr>Operands and addressing modes: Indexed</vt:lpstr>
      <vt:lpstr>Data movement in assembly</vt:lpstr>
      <vt:lpstr>Stack management</vt:lpstr>
      <vt:lpstr>Manipulating the top of stack</vt:lpstr>
      <vt:lpstr>Manipulating the top of stack</vt:lpstr>
      <vt:lpstr>Manipulating the top of stack</vt:lpstr>
      <vt:lpstr>Manipulating the top of stack</vt:lpstr>
      <vt:lpstr>Arithmetic and logic operations</vt:lpstr>
      <vt:lpstr>Conditional statements</vt:lpstr>
      <vt:lpstr>Conditional statements - Evaluators</vt:lpstr>
      <vt:lpstr>Conditional statements - Jumps</vt:lpstr>
      <vt:lpstr>Unconditional jumps</vt:lpstr>
      <vt:lpstr>Examples of control flow constructs</vt:lpstr>
      <vt:lpstr>Examples of control flow constructs</vt:lpstr>
      <vt:lpstr>Examples of control flow constructs</vt:lpstr>
      <vt:lpstr>Examples of control flow constructs</vt:lpstr>
      <vt:lpstr>Examples of control flow constructs</vt:lpstr>
      <vt:lpstr>Practicing assembly</vt:lpstr>
      <vt:lpstr>Writing your first assembly code</vt:lpstr>
      <vt:lpstr>Content of assembly file</vt:lpstr>
      <vt:lpstr>Allocating global data</vt:lpstr>
      <vt:lpstr>Where are my variable names?</vt:lpstr>
      <vt:lpstr>Step 1: C Hello World Program</vt:lpstr>
      <vt:lpstr>Step 2: Compile to assembly</vt:lpstr>
      <vt:lpstr>Step 3: Look at assembly</vt:lpstr>
      <vt:lpstr>Step 4: Transform to NASM format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istvan</dc:creator>
  <cp:lastModifiedBy>istvan</cp:lastModifiedBy>
  <cp:revision>255</cp:revision>
  <dcterms:created xsi:type="dcterms:W3CDTF">2013-03-27T14:59:47Z</dcterms:created>
  <dcterms:modified xsi:type="dcterms:W3CDTF">2014-02-25T01:46:39Z</dcterms:modified>
</cp:coreProperties>
</file>