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7" r:id="rId3"/>
    <p:sldId id="258" r:id="rId4"/>
    <p:sldId id="281" r:id="rId5"/>
    <p:sldId id="282" r:id="rId6"/>
    <p:sldId id="259" r:id="rId7"/>
    <p:sldId id="260" r:id="rId8"/>
    <p:sldId id="261" r:id="rId9"/>
    <p:sldId id="283" r:id="rId10"/>
    <p:sldId id="284" r:id="rId11"/>
    <p:sldId id="285" r:id="rId12"/>
    <p:sldId id="286" r:id="rId13"/>
    <p:sldId id="287" r:id="rId14"/>
    <p:sldId id="288" r:id="rId15"/>
    <p:sldId id="290" r:id="rId16"/>
    <p:sldId id="289" r:id="rId17"/>
    <p:sldId id="291" r:id="rId18"/>
    <p:sldId id="318" r:id="rId19"/>
    <p:sldId id="263" r:id="rId20"/>
    <p:sldId id="264" r:id="rId21"/>
    <p:sldId id="319" r:id="rId22"/>
    <p:sldId id="265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20" r:id="rId50"/>
    <p:sldId id="321" r:id="rId51"/>
    <p:sldId id="322" r:id="rId52"/>
    <p:sldId id="323" r:id="rId53"/>
    <p:sldId id="324" r:id="rId54"/>
    <p:sldId id="325" r:id="rId55"/>
    <p:sldId id="326" r:id="rId56"/>
    <p:sldId id="327" r:id="rId57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40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C4A51C48-FCD7-4B2B-BA1C-5B87751249A0}" type="slidenum">
              <a:t>‹#›</a:t>
            </a:fld>
            <a:endParaRPr lang="en-US" sz="14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9310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Arial" pitchFamily="2"/>
                <a:cs typeface="Arial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Arial" pitchFamily="2"/>
                <a:cs typeface="Arial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Arial" pitchFamily="2"/>
                <a:cs typeface="Arial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Arial" pitchFamily="2"/>
                <a:cs typeface="Arial" pitchFamily="2"/>
              </a:defRPr>
            </a:lvl1pPr>
          </a:lstStyle>
          <a:p>
            <a:pPr lvl="0"/>
            <a:fld id="{947A4C4D-8150-4A82-B00D-3D8FE7F36A6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21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en-US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3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0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7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4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8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9D0132-712C-4FB2-AF6D-C1D697F41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11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93FC36-1ED1-42A3-817C-934344D24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0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57499" y="334236"/>
            <a:ext cx="2500906" cy="71099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4785" y="334236"/>
            <a:ext cx="7334704" cy="71099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6B0D72-7AB2-4B49-A945-2A567D5AD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7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9D4F2A-17E5-4886-854B-179EC2238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5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801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9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5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1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06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4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77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13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48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84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D9D046-C9C7-4098-8199-D5923FB3C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4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4794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0610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27945D-8301-4703-8C6E-1A8D786F3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4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552" indent="0">
              <a:buNone/>
              <a:defRPr sz="2200" b="1"/>
            </a:lvl2pPr>
            <a:lvl3pPr marL="1007108" indent="0">
              <a:buNone/>
              <a:defRPr sz="2000" b="1"/>
            </a:lvl3pPr>
            <a:lvl4pPr marL="1510662" indent="0">
              <a:buNone/>
              <a:defRPr sz="1800" b="1"/>
            </a:lvl4pPr>
            <a:lvl5pPr marL="2014214" indent="0">
              <a:buNone/>
              <a:defRPr sz="1800" b="1"/>
            </a:lvl5pPr>
            <a:lvl6pPr marL="2517769" indent="0">
              <a:buNone/>
              <a:defRPr sz="1800" b="1"/>
            </a:lvl6pPr>
            <a:lvl7pPr marL="3021323" indent="0">
              <a:buNone/>
              <a:defRPr sz="1800" b="1"/>
            </a:lvl7pPr>
            <a:lvl8pPr marL="3524873" indent="0">
              <a:buNone/>
              <a:defRPr sz="1800" b="1"/>
            </a:lvl8pPr>
            <a:lvl9pPr marL="402842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552" indent="0">
              <a:buNone/>
              <a:defRPr sz="2200" b="1"/>
            </a:lvl2pPr>
            <a:lvl3pPr marL="1007108" indent="0">
              <a:buNone/>
              <a:defRPr sz="2000" b="1"/>
            </a:lvl3pPr>
            <a:lvl4pPr marL="1510662" indent="0">
              <a:buNone/>
              <a:defRPr sz="1800" b="1"/>
            </a:lvl4pPr>
            <a:lvl5pPr marL="2014214" indent="0">
              <a:buNone/>
              <a:defRPr sz="1800" b="1"/>
            </a:lvl5pPr>
            <a:lvl6pPr marL="2517769" indent="0">
              <a:buNone/>
              <a:defRPr sz="1800" b="1"/>
            </a:lvl6pPr>
            <a:lvl7pPr marL="3021323" indent="0">
              <a:buNone/>
              <a:defRPr sz="1800" b="1"/>
            </a:lvl7pPr>
            <a:lvl8pPr marL="3524873" indent="0">
              <a:buNone/>
              <a:defRPr sz="1800" b="1"/>
            </a:lvl8pPr>
            <a:lvl9pPr marL="402842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977FFB-4F8D-4004-A8B4-6F61FDE18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0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D864C4-6D49-4B9C-BE6E-D8FF5A232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7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A0CDFC-1D5F-4C9B-B65C-3D564E59C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425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9" y="300997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4" y="1581937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552" indent="0">
              <a:buNone/>
              <a:defRPr sz="1300"/>
            </a:lvl2pPr>
            <a:lvl3pPr marL="1007108" indent="0">
              <a:buNone/>
              <a:defRPr sz="1100"/>
            </a:lvl3pPr>
            <a:lvl4pPr marL="1510662" indent="0">
              <a:buNone/>
              <a:defRPr sz="1000"/>
            </a:lvl4pPr>
            <a:lvl5pPr marL="2014214" indent="0">
              <a:buNone/>
              <a:defRPr sz="1000"/>
            </a:lvl5pPr>
            <a:lvl6pPr marL="2517769" indent="0">
              <a:buNone/>
              <a:defRPr sz="1000"/>
            </a:lvl6pPr>
            <a:lvl7pPr marL="3021323" indent="0">
              <a:buNone/>
              <a:defRPr sz="1000"/>
            </a:lvl7pPr>
            <a:lvl8pPr marL="3524873" indent="0">
              <a:buNone/>
              <a:defRPr sz="1000"/>
            </a:lvl8pPr>
            <a:lvl9pPr marL="402842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915CAB-F544-4DB8-B15E-45FA1F380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25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552" indent="0">
              <a:buNone/>
              <a:defRPr sz="3100"/>
            </a:lvl2pPr>
            <a:lvl3pPr marL="1007108" indent="0">
              <a:buNone/>
              <a:defRPr sz="2600"/>
            </a:lvl3pPr>
            <a:lvl4pPr marL="1510662" indent="0">
              <a:buNone/>
              <a:defRPr sz="2200"/>
            </a:lvl4pPr>
            <a:lvl5pPr marL="2014214" indent="0">
              <a:buNone/>
              <a:defRPr sz="2200"/>
            </a:lvl5pPr>
            <a:lvl6pPr marL="2517769" indent="0">
              <a:buNone/>
              <a:defRPr sz="2200"/>
            </a:lvl6pPr>
            <a:lvl7pPr marL="3021323" indent="0">
              <a:buNone/>
              <a:defRPr sz="2200"/>
            </a:lvl7pPr>
            <a:lvl8pPr marL="3524873" indent="0">
              <a:buNone/>
              <a:defRPr sz="2200"/>
            </a:lvl8pPr>
            <a:lvl9pPr marL="4028429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552" indent="0">
              <a:buNone/>
              <a:defRPr sz="1300"/>
            </a:lvl2pPr>
            <a:lvl3pPr marL="1007108" indent="0">
              <a:buNone/>
              <a:defRPr sz="1100"/>
            </a:lvl3pPr>
            <a:lvl4pPr marL="1510662" indent="0">
              <a:buNone/>
              <a:defRPr sz="1000"/>
            </a:lvl4pPr>
            <a:lvl5pPr marL="2014214" indent="0">
              <a:buNone/>
              <a:defRPr sz="1000"/>
            </a:lvl5pPr>
            <a:lvl6pPr marL="2517769" indent="0">
              <a:buNone/>
              <a:defRPr sz="1000"/>
            </a:lvl6pPr>
            <a:lvl7pPr marL="3021323" indent="0">
              <a:buNone/>
              <a:defRPr sz="1000"/>
            </a:lvl7pPr>
            <a:lvl8pPr marL="3524873" indent="0">
              <a:buNone/>
              <a:defRPr sz="1000"/>
            </a:lvl8pPr>
            <a:lvl9pPr marL="402842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928FDD-654E-4953-9580-3C2820C74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06" tIns="50355" rIns="100706" bIns="5035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8"/>
            <a:ext cx="9072563" cy="4989036"/>
          </a:xfrm>
          <a:prstGeom prst="rect">
            <a:avLst/>
          </a:prstGeom>
        </p:spPr>
        <p:txBody>
          <a:bodyPr vert="horz" lIns="100706" tIns="50355" rIns="100706" bIns="503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708"/>
            <a:ext cx="2352146" cy="402483"/>
          </a:xfrm>
          <a:prstGeom prst="rect">
            <a:avLst/>
          </a:prstGeom>
        </p:spPr>
        <p:txBody>
          <a:bodyPr vert="horz" lIns="100706" tIns="50355" rIns="100706" bIns="5035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708"/>
            <a:ext cx="3192198" cy="402483"/>
          </a:xfrm>
          <a:prstGeom prst="rect">
            <a:avLst/>
          </a:prstGeom>
        </p:spPr>
        <p:txBody>
          <a:bodyPr vert="horz" lIns="100706" tIns="50355" rIns="100706" bIns="5035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708"/>
            <a:ext cx="2352146" cy="402483"/>
          </a:xfrm>
          <a:prstGeom prst="rect">
            <a:avLst/>
          </a:prstGeom>
        </p:spPr>
        <p:txBody>
          <a:bodyPr vert="horz" lIns="100706" tIns="50355" rIns="100706" bIns="5035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7869E1F4-D1F8-4796-A078-FF52D5E8979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Data\Work\CourseWork\Assembly\Course\Vrije_Universiteit_Amsterdam.em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630"/>
            <a:ext cx="1849438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79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07108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665" indent="-377665" algn="l" defTabSz="1007108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275" indent="-314720" algn="l" defTabSz="1007108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6" indent="-251777" algn="l" defTabSz="100710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2439" indent="-251777" algn="l" defTabSz="1007108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5993" indent="-251777" algn="l" defTabSz="1007108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9546" indent="-251777" algn="l" defTabSz="100710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3100" indent="-251777" algn="l" defTabSz="100710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6654" indent="-251777" algn="l" defTabSz="100710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0207" indent="-251777" algn="l" defTabSz="100710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552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108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662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214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769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1323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4873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8429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0" y="1768475"/>
            <a:ext cx="8870950" cy="4384675"/>
          </a:xfrm>
        </p:spPr>
        <p:txBody>
          <a:bodyPr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en-US" sz="4900" dirty="0"/>
              <a:t>Advanced topics in X86 </a:t>
            </a:r>
            <a:r>
              <a:rPr lang="en-US" sz="4900" dirty="0" smtClean="0"/>
              <a:t>assembly</a:t>
            </a:r>
          </a:p>
          <a:p>
            <a:pPr marL="0" lvl="0" indent="0" algn="ctr">
              <a:buNone/>
            </a:pPr>
            <a:endParaRPr lang="en-US" sz="3200" dirty="0"/>
          </a:p>
          <a:p>
            <a:pPr marL="0" lvl="0" indent="0" algn="ctr">
              <a:buNone/>
            </a:pPr>
            <a:r>
              <a:rPr lang="en-US" sz="3200" smtClean="0"/>
              <a:t>by </a:t>
            </a:r>
            <a:r>
              <a:rPr lang="en-US" sz="3200" dirty="0" err="1" smtClean="0"/>
              <a:t>Istvan</a:t>
            </a:r>
            <a:r>
              <a:rPr lang="en-US" sz="3200" dirty="0" smtClean="0"/>
              <a:t> Haller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Example </a:t>
            </a:r>
            <a:r>
              <a:rPr lang="en-US" dirty="0" smtClean="0"/>
              <a:t>with frame pointer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1" y="1378825"/>
            <a:ext cx="8020049" cy="567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06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Example </a:t>
            </a:r>
            <a:r>
              <a:rPr lang="en-US" dirty="0" smtClean="0"/>
              <a:t>with frame pointer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1" y="1378825"/>
            <a:ext cx="8020049" cy="567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06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Example </a:t>
            </a:r>
            <a:r>
              <a:rPr lang="en-US" dirty="0" smtClean="0"/>
              <a:t>with frame pointer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1" y="1378825"/>
            <a:ext cx="8020049" cy="567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06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Example </a:t>
            </a:r>
            <a:r>
              <a:rPr lang="en-US" dirty="0" smtClean="0"/>
              <a:t>with frame pointer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1" y="1378825"/>
            <a:ext cx="8020049" cy="567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06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Example </a:t>
            </a:r>
            <a:r>
              <a:rPr lang="en-US" dirty="0" smtClean="0"/>
              <a:t>with frame pointer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1" y="1378825"/>
            <a:ext cx="8020049" cy="567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06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Example </a:t>
            </a:r>
            <a:r>
              <a:rPr lang="en-US" dirty="0" smtClean="0"/>
              <a:t>with frame pointer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1" y="1378825"/>
            <a:ext cx="8020049" cy="567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06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Example </a:t>
            </a:r>
            <a:r>
              <a:rPr lang="en-US" dirty="0" smtClean="0"/>
              <a:t>with frame pointer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1" y="1378825"/>
            <a:ext cx="8020049" cy="567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06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Example </a:t>
            </a:r>
            <a:r>
              <a:rPr lang="en-US" dirty="0" smtClean="0"/>
              <a:t>with frame pointer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1" y="1378825"/>
            <a:ext cx="8020049" cy="567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06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Compiler transformations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Locals may be allocated separately or grouped</a:t>
            </a:r>
          </a:p>
          <a:p>
            <a:pPr lvl="1"/>
            <a:r>
              <a:rPr lang="en-US" dirty="0" smtClean="0"/>
              <a:t>Typically grouped together</a:t>
            </a:r>
          </a:p>
          <a:p>
            <a:r>
              <a:rPr lang="en-US" dirty="0" smtClean="0"/>
              <a:t>ESP typically 16 byte aligned (for performance)</a:t>
            </a:r>
          </a:p>
          <a:p>
            <a:pPr lvl="1"/>
            <a:r>
              <a:rPr lang="en-US" dirty="0" smtClean="0"/>
              <a:t>Padding added after allocation</a:t>
            </a:r>
          </a:p>
          <a:p>
            <a:pPr lvl="1"/>
            <a:r>
              <a:rPr lang="en-US" b="1" dirty="0" smtClean="0"/>
              <a:t>SUB ESP, 416</a:t>
            </a:r>
            <a:r>
              <a:rPr lang="en-US" dirty="0" smtClean="0"/>
              <a:t> (4 * 100 + 4 + 4 + 8 for padding) </a:t>
            </a:r>
          </a:p>
          <a:p>
            <a:r>
              <a:rPr lang="en-US" dirty="0" smtClean="0"/>
              <a:t>Temporary allocations may also be merged</a:t>
            </a:r>
          </a:p>
          <a:p>
            <a:pPr lvl="1"/>
            <a:r>
              <a:rPr lang="en-US" dirty="0" smtClean="0"/>
              <a:t>Scoped allocations, registers saved to stack,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251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Calling conventions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/>
              <a:t>Defines the standard for passing arguments</a:t>
            </a:r>
          </a:p>
          <a:p>
            <a:pPr lvl="0"/>
            <a:r>
              <a:rPr lang="en-US"/>
              <a:t>Caller and callee need to agree</a:t>
            </a:r>
          </a:p>
          <a:p>
            <a:pPr lvl="0"/>
            <a:r>
              <a:rPr lang="en-US"/>
              <a:t>Enforced by compiler</a:t>
            </a:r>
          </a:p>
          <a:p>
            <a:pPr lvl="0"/>
            <a:r>
              <a:rPr lang="en-US"/>
              <a:t>Important when using 3</a:t>
            </a:r>
            <a:r>
              <a:rPr lang="en-US" baseline="30000"/>
              <a:t>rd</a:t>
            </a:r>
            <a:r>
              <a:rPr lang="en-US"/>
              <a:t> party libraries</a:t>
            </a:r>
          </a:p>
          <a:p>
            <a:pPr lvl="0"/>
            <a:r>
              <a:rPr lang="en-US"/>
              <a:t>Different styles ↔ different advantages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Function calls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364163"/>
          </a:xfrm>
        </p:spPr>
        <p:txBody>
          <a:bodyPr>
            <a:normAutofit lnSpcReduction="1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/>
              <a:t>Need to enter / exit function</a:t>
            </a:r>
          </a:p>
          <a:p>
            <a:pPr lvl="0"/>
            <a:r>
              <a:rPr lang="en-US" dirty="0"/>
              <a:t>Implicit manipulation of stack (for IP)</a:t>
            </a:r>
          </a:p>
          <a:p>
            <a:pPr lvl="0"/>
            <a:r>
              <a:rPr lang="en-US" dirty="0"/>
              <a:t>Enter function: </a:t>
            </a:r>
            <a:r>
              <a:rPr lang="en-US" b="1" dirty="0"/>
              <a:t>CALL X / EAX</a:t>
            </a:r>
          </a:p>
          <a:p>
            <a:pPr lvl="1" rtl="0" hangingPunct="0">
              <a:buNone/>
            </a:pPr>
            <a:r>
              <a:rPr lang="en-US" b="1" dirty="0"/>
              <a:t>PUSH EIP</a:t>
            </a:r>
          </a:p>
          <a:p>
            <a:pPr lvl="1" rtl="0" hangingPunct="0">
              <a:buNone/>
            </a:pPr>
            <a:r>
              <a:rPr lang="en-US" b="1" dirty="0"/>
              <a:t>JMP X / EAX</a:t>
            </a:r>
          </a:p>
          <a:p>
            <a:pPr lvl="0"/>
            <a:r>
              <a:rPr lang="en-US" dirty="0"/>
              <a:t>Exit function: </a:t>
            </a:r>
            <a:r>
              <a:rPr lang="en-US" b="1" dirty="0"/>
              <a:t>RET X (0)</a:t>
            </a:r>
          </a:p>
          <a:p>
            <a:pPr lvl="1" rtl="0" hangingPunct="0">
              <a:buNone/>
            </a:pPr>
            <a:r>
              <a:rPr lang="en-US" b="1" dirty="0"/>
              <a:t>POP HIDDEN_REGISTER</a:t>
            </a:r>
          </a:p>
          <a:p>
            <a:pPr lvl="1" rtl="0" hangingPunct="0">
              <a:buNone/>
            </a:pPr>
            <a:r>
              <a:rPr lang="en-US" b="1" dirty="0"/>
              <a:t>JMP HIDDEN_REGISTER</a:t>
            </a:r>
          </a:p>
          <a:p>
            <a:pPr lvl="1" rtl="0" hangingPunct="0">
              <a:buNone/>
            </a:pPr>
            <a:r>
              <a:rPr lang="en-US" b="1" dirty="0" smtClean="0"/>
              <a:t>ADD ESP, X </a:t>
            </a:r>
            <a:r>
              <a:rPr lang="en-US" dirty="0" smtClean="0"/>
              <a:t>(POP X bytes)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Register calling convention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/>
              <a:t>Pass arguments though registers</a:t>
            </a:r>
          </a:p>
          <a:p>
            <a:pPr lvl="0"/>
            <a:r>
              <a:rPr lang="en-US"/>
              <a:t>Register roles clearly defined</a:t>
            </a:r>
          </a:p>
          <a:p>
            <a:pPr lvl="0"/>
            <a:r>
              <a:rPr lang="en-US"/>
              <a:t>Only for limited argument count</a:t>
            </a:r>
          </a:p>
          <a:p>
            <a:pPr lvl="0"/>
            <a:r>
              <a:rPr lang="en-US"/>
              <a:t>Registers still save on stack in callee</a:t>
            </a:r>
          </a:p>
          <a:p>
            <a:pPr lvl="0"/>
            <a:r>
              <a:rPr lang="en-US"/>
              <a:t>Extra registers for arguments on 64 bit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System V AMD64 ABI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906962"/>
          </a:xfrm>
        </p:spPr>
        <p:txBody>
          <a:bodyPr>
            <a:normAutofit lnSpcReduction="1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Used on *NIX systems</a:t>
            </a:r>
          </a:p>
          <a:p>
            <a:pPr lvl="0"/>
            <a:r>
              <a:rPr lang="en-US" dirty="0" smtClean="0"/>
              <a:t>Integer </a:t>
            </a:r>
            <a:r>
              <a:rPr lang="en-US" dirty="0"/>
              <a:t>or pointer arguments </a:t>
            </a:r>
            <a:r>
              <a:rPr lang="en-US" dirty="0" smtClean="0"/>
              <a:t>passed in:</a:t>
            </a:r>
          </a:p>
          <a:p>
            <a:pPr lvl="1"/>
            <a:r>
              <a:rPr lang="en-US" dirty="0" smtClean="0"/>
              <a:t>RDI</a:t>
            </a:r>
            <a:r>
              <a:rPr lang="en-US" dirty="0"/>
              <a:t>, RSI, RDX, RCX, R8, and </a:t>
            </a:r>
            <a:r>
              <a:rPr lang="en-US" dirty="0" smtClean="0"/>
              <a:t>R9</a:t>
            </a:r>
          </a:p>
          <a:p>
            <a:r>
              <a:rPr lang="en-US" dirty="0" smtClean="0"/>
              <a:t>System calls: R10 </a:t>
            </a:r>
            <a:r>
              <a:rPr lang="en-US" dirty="0"/>
              <a:t>is used instead of </a:t>
            </a:r>
            <a:r>
              <a:rPr lang="en-US" dirty="0" smtClean="0"/>
              <a:t>RCX</a:t>
            </a:r>
          </a:p>
          <a:p>
            <a:r>
              <a:rPr lang="en-US" dirty="0" smtClean="0"/>
              <a:t>Floating point arguments use XMM registers</a:t>
            </a:r>
          </a:p>
          <a:p>
            <a:r>
              <a:rPr lang="en-US" dirty="0" smtClean="0"/>
              <a:t>Additional arguments on stack</a:t>
            </a:r>
          </a:p>
          <a:p>
            <a:r>
              <a:rPr lang="en-US" dirty="0" smtClean="0"/>
              <a:t>Microsoft x64 calling convention similar</a:t>
            </a:r>
          </a:p>
          <a:p>
            <a:pPr lvl="1"/>
            <a:r>
              <a:rPr lang="en-US" dirty="0" smtClean="0"/>
              <a:t>Uses: </a:t>
            </a:r>
            <a:r>
              <a:rPr lang="en-US" dirty="0"/>
              <a:t>RCX, RDX, R8, R9</a:t>
            </a:r>
          </a:p>
        </p:txBody>
      </p:sp>
    </p:spTree>
    <p:extLst>
      <p:ext uri="{BB962C8B-B14F-4D97-AF65-F5344CB8AC3E}">
        <p14:creationId xmlns:p14="http://schemas.microsoft.com/office/powerpoint/2010/main" val="3061757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Pascal calling convention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/>
              <a:t>Defined by Pascal programming language</a:t>
            </a:r>
          </a:p>
          <a:p>
            <a:pPr lvl="0"/>
            <a:r>
              <a:rPr lang="en-US"/>
              <a:t>Argument ordering: left → right</a:t>
            </a:r>
          </a:p>
          <a:p>
            <a:pPr lvl="0"/>
            <a:r>
              <a:rPr lang="en-US"/>
              <a:t>Callee cleans stack</a:t>
            </a:r>
          </a:p>
          <a:p>
            <a:pPr lvl="1" rtl="0" hangingPunct="0"/>
            <a:r>
              <a:rPr lang="en-US"/>
              <a:t>Code not repeated for every caller</a:t>
            </a:r>
          </a:p>
          <a:p>
            <a:pPr lvl="1" rtl="0" hangingPunct="0"/>
            <a:r>
              <a:rPr lang="en-US"/>
              <a:t>Argument count must be fixed</a:t>
            </a:r>
          </a:p>
          <a:p>
            <a:pPr lvl="0"/>
            <a:r>
              <a:rPr lang="en-US"/>
              <a:t>_stdcall (Win32 API) is a variation of it</a:t>
            </a:r>
          </a:p>
          <a:p>
            <a:pPr lvl="1" rtl="0" hangingPunct="0"/>
            <a:r>
              <a:rPr lang="en-US"/>
              <a:t>Reverse argument ordering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Pascal calling convention example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1" y="1378825"/>
            <a:ext cx="8020049" cy="567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308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Pascal calling convention example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1" y="1378825"/>
            <a:ext cx="8020048" cy="567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10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Pascal calling convention example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1" y="1378825"/>
            <a:ext cx="8020048" cy="567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952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What about varargs?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/>
              <a:t>Variable argument count relevant</a:t>
            </a:r>
          </a:p>
          <a:p>
            <a:pPr lvl="1" rtl="0" hangingPunct="0"/>
            <a:r>
              <a:rPr lang="en-US" b="1" i="1"/>
              <a:t>printf</a:t>
            </a:r>
            <a:r>
              <a:rPr lang="en-US"/>
              <a:t> function in C</a:t>
            </a:r>
          </a:p>
          <a:p>
            <a:pPr lvl="0"/>
            <a:r>
              <a:rPr lang="en-US"/>
              <a:t>Only caller knows exact argument count</a:t>
            </a:r>
          </a:p>
          <a:p>
            <a:pPr lvl="1" rtl="0" hangingPunct="0"/>
            <a:r>
              <a:rPr lang="en-US"/>
              <a:t>Caller needs to clean arguments</a:t>
            </a:r>
          </a:p>
          <a:p>
            <a:pPr lvl="0"/>
            <a:r>
              <a:rPr lang="en-US"/>
              <a:t>What about argument ordering?</a:t>
            </a:r>
          </a:p>
          <a:p>
            <a:pPr lvl="1" rtl="0" hangingPunct="0"/>
            <a:r>
              <a:rPr lang="en-US"/>
              <a:t>Let's look at the stack again!</a:t>
            </a:r>
          </a:p>
        </p:txBody>
      </p:sp>
    </p:spTree>
    <p:extLst>
      <p:ext uri="{BB962C8B-B14F-4D97-AF65-F5344CB8AC3E}">
        <p14:creationId xmlns:p14="http://schemas.microsoft.com/office/powerpoint/2010/main" val="81281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err="1"/>
              <a:t>Left→Right</a:t>
            </a:r>
            <a:r>
              <a:rPr lang="en-US" dirty="0"/>
              <a:t> argument ordering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1" y="1378825"/>
            <a:ext cx="8020048" cy="567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867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err="1"/>
              <a:t>Left→Right</a:t>
            </a:r>
            <a:r>
              <a:rPr lang="en-US" dirty="0"/>
              <a:t> argument ordering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1" y="1378825"/>
            <a:ext cx="8020048" cy="567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747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err="1"/>
              <a:t>Right→Left</a:t>
            </a:r>
            <a:r>
              <a:rPr lang="en-US" dirty="0"/>
              <a:t> argument ordering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1" y="1378825"/>
            <a:ext cx="8020048" cy="567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043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Example of basic call sequence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1" y="1378825"/>
            <a:ext cx="8020049" cy="567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Using varargs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/>
              <a:t>Compiler has no information about length</a:t>
            </a:r>
          </a:p>
          <a:p>
            <a:pPr lvl="0"/>
            <a:r>
              <a:rPr lang="en-US"/>
              <a:t>Argument count encoded in fixed arguments</a:t>
            </a:r>
          </a:p>
          <a:p>
            <a:pPr lvl="1" rtl="0" hangingPunct="0"/>
            <a:r>
              <a:rPr lang="en-US"/>
              <a:t>Like the format string of </a:t>
            </a:r>
            <a:r>
              <a:rPr lang="en-US" b="1" i="1"/>
              <a:t>printf</a:t>
            </a:r>
          </a:p>
          <a:p>
            <a:pPr lvl="0"/>
            <a:r>
              <a:rPr lang="en-US"/>
              <a:t>Nothing enforces correctness!</a:t>
            </a:r>
          </a:p>
          <a:p>
            <a:pPr lvl="0"/>
            <a:r>
              <a:rPr lang="en-US"/>
              <a:t>Does a mismatch crash the application?</a:t>
            </a:r>
          </a:p>
          <a:p>
            <a:pPr lvl="1" rtl="0" hangingPunct="0"/>
            <a:r>
              <a:rPr lang="en-US"/>
              <a:t>No; Arguments are cleaned by caller</a:t>
            </a:r>
          </a:p>
          <a:p>
            <a:pPr lvl="1" rtl="0" hangingPunct="0"/>
            <a:r>
              <a:rPr lang="en-US"/>
              <a:t>Still a security vulnerability</a:t>
            </a:r>
          </a:p>
        </p:txBody>
      </p:sp>
    </p:spTree>
    <p:extLst>
      <p:ext uri="{BB962C8B-B14F-4D97-AF65-F5344CB8AC3E}">
        <p14:creationId xmlns:p14="http://schemas.microsoft.com/office/powerpoint/2010/main" val="4075316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Mismatched </a:t>
            </a:r>
            <a:r>
              <a:rPr lang="en-US" dirty="0" err="1" smtClean="0"/>
              <a:t>varargs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1" y="1378825"/>
            <a:ext cx="8020048" cy="567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107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Mismatched </a:t>
            </a:r>
            <a:r>
              <a:rPr lang="en-US" dirty="0" err="1" smtClean="0"/>
              <a:t>varargs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1" y="1378825"/>
            <a:ext cx="8020048" cy="567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323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Mismatched </a:t>
            </a:r>
            <a:r>
              <a:rPr lang="en-US" dirty="0" err="1" smtClean="0"/>
              <a:t>varargs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1" y="1378825"/>
            <a:ext cx="8020048" cy="567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73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C calling convention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/>
              <a:t>Argument ordering: right → left</a:t>
            </a:r>
          </a:p>
          <a:p>
            <a:pPr lvl="1" rtl="0" hangingPunct="0"/>
            <a:r>
              <a:rPr lang="en-US"/>
              <a:t>Location of first arguments known on stack</a:t>
            </a:r>
          </a:p>
          <a:p>
            <a:pPr lvl="0"/>
            <a:r>
              <a:rPr lang="en-US"/>
              <a:t>Caller cleans stack</a:t>
            </a:r>
          </a:p>
          <a:p>
            <a:pPr lvl="1" rtl="0" hangingPunct="0"/>
            <a:r>
              <a:rPr lang="en-US"/>
              <a:t>Allows variable argument count</a:t>
            </a:r>
          </a:p>
          <a:p>
            <a:pPr lvl="0"/>
            <a:r>
              <a:rPr lang="en-US"/>
              <a:t>Default convention for GCC</a:t>
            </a:r>
          </a:p>
          <a:p>
            <a:pPr lvl="0"/>
            <a:r>
              <a:rPr lang="en-US"/>
              <a:t>Known as _cdecl</a:t>
            </a:r>
          </a:p>
        </p:txBody>
      </p:sp>
    </p:spTree>
    <p:extLst>
      <p:ext uri="{BB962C8B-B14F-4D97-AF65-F5344CB8AC3E}">
        <p14:creationId xmlns:p14="http://schemas.microsoft.com/office/powerpoint/2010/main" val="2675707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C </a:t>
            </a:r>
            <a:r>
              <a:rPr lang="en-US" dirty="0"/>
              <a:t>calling convention example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1" y="1378825"/>
            <a:ext cx="8020049" cy="567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261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C</a:t>
            </a:r>
            <a:r>
              <a:rPr lang="en-US" dirty="0" smtClean="0"/>
              <a:t> </a:t>
            </a:r>
            <a:r>
              <a:rPr lang="en-US" dirty="0"/>
              <a:t>calling convention example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1" y="1378825"/>
            <a:ext cx="8020048" cy="567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795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C</a:t>
            </a:r>
            <a:r>
              <a:rPr lang="en-US" dirty="0" smtClean="0"/>
              <a:t> </a:t>
            </a:r>
            <a:r>
              <a:rPr lang="en-US" dirty="0"/>
              <a:t>calling convention example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1" y="1378825"/>
            <a:ext cx="8020048" cy="567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019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C</a:t>
            </a:r>
            <a:r>
              <a:rPr lang="en-US" dirty="0" smtClean="0"/>
              <a:t> </a:t>
            </a:r>
            <a:r>
              <a:rPr lang="en-US" dirty="0"/>
              <a:t>calling convention example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1" y="1378825"/>
            <a:ext cx="8020048" cy="567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009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Hardware interaction with interrupts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/>
              <a:t>Multiple hardware devices connected to CPU</a:t>
            </a:r>
          </a:p>
          <a:p>
            <a:pPr lvl="0"/>
            <a:r>
              <a:rPr lang="en-US"/>
              <a:t>Cannot poll devices continuously</a:t>
            </a:r>
          </a:p>
          <a:p>
            <a:pPr lvl="0"/>
            <a:r>
              <a:rPr lang="en-US"/>
              <a:t>Necessity for notification mechanism</a:t>
            </a:r>
          </a:p>
          <a:p>
            <a:pPr lvl="1" rtl="0" hangingPunct="0"/>
            <a:r>
              <a:rPr lang="en-US"/>
              <a:t>Asynchronous events</a:t>
            </a:r>
          </a:p>
          <a:p>
            <a:pPr lvl="1" rtl="0" hangingPunct="0"/>
            <a:r>
              <a:rPr lang="en-US"/>
              <a:t>Specialized handling routine</a:t>
            </a:r>
          </a:p>
          <a:p>
            <a:pPr lvl="1" rtl="0" hangingPunct="0"/>
            <a:r>
              <a:rPr lang="en-US"/>
              <a:t>Ability to run in parallel with regular code</a:t>
            </a:r>
          </a:p>
        </p:txBody>
      </p:sp>
    </p:spTree>
    <p:extLst>
      <p:ext uri="{BB962C8B-B14F-4D97-AF65-F5344CB8AC3E}">
        <p14:creationId xmlns:p14="http://schemas.microsoft.com/office/powerpoint/2010/main" val="3839307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Example of basic call sequence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1" y="1378825"/>
            <a:ext cx="8020049" cy="567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796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Operating principle of interrupts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602162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/>
              <a:t>Interrupt occurs, CPU stops </a:t>
            </a:r>
            <a:r>
              <a:rPr lang="en-US" dirty="0" smtClean="0"/>
              <a:t>regular execution</a:t>
            </a:r>
          </a:p>
          <a:p>
            <a:pPr lvl="1"/>
            <a:r>
              <a:rPr lang="en-US" dirty="0" smtClean="0"/>
              <a:t>After finishing current instruction</a:t>
            </a:r>
            <a:endParaRPr lang="en-US" dirty="0"/>
          </a:p>
          <a:p>
            <a:pPr lvl="0"/>
            <a:r>
              <a:rPr lang="en-US" dirty="0"/>
              <a:t>Function table contains pointers for handlers</a:t>
            </a:r>
          </a:p>
          <a:p>
            <a:pPr lvl="0"/>
            <a:r>
              <a:rPr lang="en-US" dirty="0"/>
              <a:t>CPU looks up table entry based on identifier</a:t>
            </a:r>
          </a:p>
          <a:p>
            <a:pPr lvl="0"/>
            <a:r>
              <a:rPr lang="en-US" dirty="0"/>
              <a:t>Execution jumps to handler (</a:t>
            </a:r>
            <a:r>
              <a:rPr lang="en-US" b="1" dirty="0"/>
              <a:t>CALL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Handler saves registers to stack!</a:t>
            </a:r>
          </a:p>
          <a:p>
            <a:pPr lvl="0"/>
            <a:r>
              <a:rPr lang="en-US" dirty="0"/>
              <a:t>Handler finishes and returns execution</a:t>
            </a:r>
          </a:p>
        </p:txBody>
      </p:sp>
    </p:spTree>
    <p:extLst>
      <p:ext uri="{BB962C8B-B14F-4D97-AF65-F5344CB8AC3E}">
        <p14:creationId xmlns:p14="http://schemas.microsoft.com/office/powerpoint/2010/main" val="3168652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Influence on regular execution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/>
              <a:t>Execution interrupted after current instruction</a:t>
            </a:r>
          </a:p>
          <a:p>
            <a:pPr lvl="0"/>
            <a:r>
              <a:rPr lang="en-US"/>
              <a:t>Program state not saved!</a:t>
            </a:r>
          </a:p>
          <a:p>
            <a:pPr lvl="0"/>
            <a:r>
              <a:rPr lang="en-US"/>
              <a:t>Temporary computations still in registers!</a:t>
            </a:r>
          </a:p>
          <a:p>
            <a:pPr lvl="0"/>
            <a:r>
              <a:rPr lang="en-US"/>
              <a:t>Flag register is saved automatically</a:t>
            </a:r>
          </a:p>
          <a:p>
            <a:pPr lvl="0"/>
            <a:r>
              <a:rPr lang="en-US"/>
              <a:t>Handler should consider rest of state</a:t>
            </a:r>
          </a:p>
        </p:txBody>
      </p:sp>
    </p:spTree>
    <p:extLst>
      <p:ext uri="{BB962C8B-B14F-4D97-AF65-F5344CB8AC3E}">
        <p14:creationId xmlns:p14="http://schemas.microsoft.com/office/powerpoint/2010/main" val="1879332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Writing interrupt handlers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/>
              <a:t>Same as regular function</a:t>
            </a:r>
          </a:p>
          <a:p>
            <a:pPr lvl="0"/>
            <a:r>
              <a:rPr lang="en-US"/>
              <a:t>Terminates with </a:t>
            </a:r>
            <a:r>
              <a:rPr lang="en-US" b="1"/>
              <a:t>IRET</a:t>
            </a:r>
          </a:p>
          <a:p>
            <a:pPr lvl="0"/>
            <a:r>
              <a:rPr lang="en-US"/>
              <a:t>No arguments</a:t>
            </a:r>
          </a:p>
          <a:p>
            <a:pPr lvl="0"/>
            <a:r>
              <a:rPr lang="en-US"/>
              <a:t>Stack not relevant above initial stack pointer</a:t>
            </a:r>
          </a:p>
          <a:p>
            <a:pPr lvl="0"/>
            <a:r>
              <a:rPr lang="en-US"/>
              <a:t>Interact through global memory</a:t>
            </a:r>
          </a:p>
          <a:p>
            <a:pPr lvl="0"/>
            <a:r>
              <a:rPr lang="en-US"/>
              <a:t>Simplicity is key, minimize “interruption”</a:t>
            </a:r>
          </a:p>
        </p:txBody>
      </p:sp>
    </p:spTree>
    <p:extLst>
      <p:ext uri="{BB962C8B-B14F-4D97-AF65-F5344CB8AC3E}">
        <p14:creationId xmlns:p14="http://schemas.microsoft.com/office/powerpoint/2010/main" val="3155211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Software interrupts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/>
              <a:t>Interrupts can also incur from software</a:t>
            </a:r>
          </a:p>
          <a:p>
            <a:pPr lvl="0"/>
            <a:r>
              <a:rPr lang="en-US"/>
              <a:t>Software exceptions generate interrupts</a:t>
            </a:r>
          </a:p>
          <a:p>
            <a:pPr lvl="1" rtl="0" hangingPunct="0"/>
            <a:r>
              <a:rPr lang="en-US"/>
              <a:t>Divide by zero, Page fault, etc.</a:t>
            </a:r>
          </a:p>
          <a:p>
            <a:pPr lvl="0"/>
            <a:r>
              <a:rPr lang="en-US"/>
              <a:t>Interrupts can be triggered manually</a:t>
            </a:r>
          </a:p>
          <a:p>
            <a:pPr lvl="1" rtl="0" hangingPunct="0"/>
            <a:r>
              <a:rPr lang="en-US" b="1"/>
              <a:t>INT X</a:t>
            </a:r>
          </a:p>
          <a:p>
            <a:pPr lvl="1" rtl="0" hangingPunct="0"/>
            <a:r>
              <a:rPr lang="en-US"/>
              <a:t>Useful to notify kernel from user code</a:t>
            </a:r>
          </a:p>
        </p:txBody>
      </p:sp>
    </p:spTree>
    <p:extLst>
      <p:ext uri="{BB962C8B-B14F-4D97-AF65-F5344CB8AC3E}">
        <p14:creationId xmlns:p14="http://schemas.microsoft.com/office/powerpoint/2010/main" val="2707115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System calls using interrupts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/>
              <a:t>Traditional implementation of system calls</a:t>
            </a:r>
          </a:p>
          <a:p>
            <a:pPr lvl="0"/>
            <a:r>
              <a:rPr lang="en-US"/>
              <a:t>Software interrupt can bridge privilege levels</a:t>
            </a:r>
          </a:p>
          <a:p>
            <a:pPr lvl="0"/>
            <a:r>
              <a:rPr lang="en-US"/>
              <a:t>Execution under “user” control</a:t>
            </a:r>
          </a:p>
          <a:p>
            <a:pPr lvl="1" rtl="0" hangingPunct="0"/>
            <a:r>
              <a:rPr lang="en-US"/>
              <a:t>Possible to use arguments in registers</a:t>
            </a:r>
          </a:p>
          <a:p>
            <a:pPr lvl="0"/>
            <a:r>
              <a:rPr lang="en-US"/>
              <a:t>User space code manages interrupt</a:t>
            </a:r>
          </a:p>
          <a:p>
            <a:pPr lvl="1" rtl="0" hangingPunct="0"/>
            <a:r>
              <a:rPr lang="en-US"/>
              <a:t>Moves arguments to specific registers</a:t>
            </a:r>
          </a:p>
          <a:p>
            <a:pPr lvl="1" rtl="0" hangingPunct="0"/>
            <a:r>
              <a:rPr lang="en-US"/>
              <a:t>Triggers system interrupt (Linux: 80h)</a:t>
            </a:r>
          </a:p>
        </p:txBody>
      </p:sp>
    </p:spTree>
    <p:extLst>
      <p:ext uri="{BB962C8B-B14F-4D97-AF65-F5344CB8AC3E}">
        <p14:creationId xmlns:p14="http://schemas.microsoft.com/office/powerpoint/2010/main" val="3958310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System call flow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2" y="1378826"/>
            <a:ext cx="8020046" cy="567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295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System call flow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2" y="1378825"/>
            <a:ext cx="8020046" cy="567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437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System call flow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2" y="1378825"/>
            <a:ext cx="8020045" cy="567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794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System call flow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2" y="1378825"/>
            <a:ext cx="8020045" cy="567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272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Preemption in operating systems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830762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How to schedule multiple tasks on s single CPU?</a:t>
            </a:r>
          </a:p>
          <a:p>
            <a:pPr lvl="0"/>
            <a:r>
              <a:rPr lang="en-US" dirty="0" smtClean="0"/>
              <a:t>Preemptive operating systems</a:t>
            </a:r>
          </a:p>
          <a:p>
            <a:pPr lvl="1"/>
            <a:r>
              <a:rPr lang="en-US" dirty="0" smtClean="0"/>
              <a:t>Scheduling performed by the OS</a:t>
            </a:r>
          </a:p>
          <a:p>
            <a:pPr lvl="1"/>
            <a:r>
              <a:rPr lang="en-US" dirty="0" smtClean="0"/>
              <a:t>Applications forced to accept scheduling policy</a:t>
            </a:r>
          </a:p>
          <a:p>
            <a:r>
              <a:rPr lang="en-US" dirty="0" smtClean="0"/>
              <a:t>Non-preemptive operating systems</a:t>
            </a:r>
          </a:p>
          <a:p>
            <a:pPr lvl="1"/>
            <a:r>
              <a:rPr lang="en-US" dirty="0" smtClean="0"/>
              <a:t>Cooperative scheduling</a:t>
            </a:r>
          </a:p>
          <a:p>
            <a:pPr lvl="1"/>
            <a:r>
              <a:rPr lang="en-US" dirty="0" smtClean="0"/>
              <a:t>Tasks control their own execution</a:t>
            </a:r>
          </a:p>
          <a:p>
            <a:pPr lvl="1"/>
            <a:r>
              <a:rPr lang="en-US" dirty="0" smtClean="0"/>
              <a:t>Resources handed over when reaching checkpoints</a:t>
            </a:r>
          </a:p>
        </p:txBody>
      </p:sp>
    </p:spTree>
    <p:extLst>
      <p:ext uri="{BB962C8B-B14F-4D97-AF65-F5344CB8AC3E}">
        <p14:creationId xmlns:p14="http://schemas.microsoft.com/office/powerpoint/2010/main" val="1299553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Example of basic call sequence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1" y="1378825"/>
            <a:ext cx="8020049" cy="567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796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Preemption with interrupts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830762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Task has monopoly over CPU when executing</a:t>
            </a:r>
          </a:p>
          <a:p>
            <a:pPr lvl="0"/>
            <a:r>
              <a:rPr lang="en-US" dirty="0" smtClean="0"/>
              <a:t>Interrupt can pause task execution</a:t>
            </a:r>
          </a:p>
          <a:p>
            <a:pPr lvl="0"/>
            <a:r>
              <a:rPr lang="en-US" dirty="0" smtClean="0"/>
              <a:t>OS kernel notified and performs scheduling</a:t>
            </a:r>
          </a:p>
          <a:p>
            <a:pPr lvl="0"/>
            <a:r>
              <a:rPr lang="en-US" dirty="0" smtClean="0"/>
              <a:t>Task can resume as normal whenever OS wants</a:t>
            </a:r>
          </a:p>
          <a:p>
            <a:pPr lvl="1"/>
            <a:r>
              <a:rPr lang="en-US" dirty="0" smtClean="0"/>
              <a:t>Same effect as long “interrupt”</a:t>
            </a:r>
          </a:p>
          <a:p>
            <a:r>
              <a:rPr lang="en-US" dirty="0" smtClean="0"/>
              <a:t>Typical interrupt for preemption: timer</a:t>
            </a:r>
          </a:p>
          <a:p>
            <a:pPr lvl="1"/>
            <a:r>
              <a:rPr lang="en-US" dirty="0" smtClean="0"/>
              <a:t>Invoke scheduler every </a:t>
            </a:r>
            <a:r>
              <a:rPr lang="en-US" b="1" dirty="0" smtClean="0"/>
              <a:t>X </a:t>
            </a:r>
            <a:r>
              <a:rPr lang="en-US" dirty="0" smtClean="0"/>
              <a:t>time-units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204590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Dynamic memory management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830762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err="1" smtClean="0"/>
              <a:t>Stack+Globals</a:t>
            </a:r>
            <a:r>
              <a:rPr lang="en-US" dirty="0" smtClean="0"/>
              <a:t> for allocation known in advance</a:t>
            </a:r>
          </a:p>
          <a:p>
            <a:pPr lvl="0"/>
            <a:r>
              <a:rPr lang="en-US" dirty="0" smtClean="0"/>
              <a:t>Adaptive allocation necessary sometimes</a:t>
            </a:r>
          </a:p>
          <a:p>
            <a:pPr lvl="0"/>
            <a:r>
              <a:rPr lang="en-US" dirty="0" smtClean="0"/>
              <a:t>Why not avoid stack for more security?</a:t>
            </a:r>
          </a:p>
          <a:p>
            <a:pPr lvl="0"/>
            <a:r>
              <a:rPr lang="en-US" dirty="0" smtClean="0"/>
              <a:t>Dedicated part of memory for run-time use</a:t>
            </a:r>
          </a:p>
          <a:p>
            <a:pPr lvl="1"/>
            <a:r>
              <a:rPr lang="en-US" dirty="0" smtClean="0"/>
              <a:t>Heap</a:t>
            </a:r>
          </a:p>
          <a:p>
            <a:r>
              <a:rPr lang="en-US" dirty="0" smtClean="0"/>
              <a:t>Managed using: </a:t>
            </a:r>
            <a:r>
              <a:rPr lang="en-US" dirty="0" err="1" smtClean="0"/>
              <a:t>malloc</a:t>
            </a:r>
            <a:r>
              <a:rPr lang="en-US" dirty="0" smtClean="0"/>
              <a:t>/free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0098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Requirements of </a:t>
            </a:r>
            <a:r>
              <a:rPr lang="en-US" dirty="0" err="1" smtClean="0"/>
              <a:t>malloc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791200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marL="108000" indent="0">
              <a:buNone/>
            </a:pPr>
            <a:r>
              <a:rPr lang="en-US" b="1" i="1" dirty="0" smtClean="0"/>
              <a:t>void</a:t>
            </a:r>
            <a:r>
              <a:rPr lang="en-US" b="1" i="1" dirty="0"/>
              <a:t>* </a:t>
            </a:r>
            <a:r>
              <a:rPr lang="en-US" b="1" i="1" dirty="0" err="1"/>
              <a:t>malloc</a:t>
            </a:r>
            <a:r>
              <a:rPr lang="en-US" b="1" i="1" dirty="0"/>
              <a:t>(size</a:t>
            </a:r>
            <a:r>
              <a:rPr lang="en-US" b="1" i="1" dirty="0" smtClean="0"/>
              <a:t>)</a:t>
            </a:r>
          </a:p>
          <a:p>
            <a:pPr lvl="0"/>
            <a:r>
              <a:rPr lang="en-US" dirty="0" smtClean="0"/>
              <a:t>Need to search for available memory chunk</a:t>
            </a:r>
          </a:p>
          <a:p>
            <a:pPr lvl="0"/>
            <a:r>
              <a:rPr lang="en-US" dirty="0" smtClean="0"/>
              <a:t>Bitmap: mapping memory bytes to </a:t>
            </a:r>
            <a:r>
              <a:rPr lang="en-US" dirty="0" err="1" smtClean="0"/>
              <a:t>boolean</a:t>
            </a:r>
            <a:r>
              <a:rPr lang="en-US" dirty="0" smtClean="0"/>
              <a:t> flag</a:t>
            </a:r>
          </a:p>
          <a:p>
            <a:pPr lvl="1"/>
            <a:r>
              <a:rPr lang="en-US" dirty="0" smtClean="0"/>
              <a:t>Bitmap representing entire address space</a:t>
            </a:r>
          </a:p>
          <a:p>
            <a:pPr lvl="1"/>
            <a:r>
              <a:rPr lang="en-US" dirty="0" smtClean="0"/>
              <a:t>Allocation only in multiples of X bytes</a:t>
            </a:r>
          </a:p>
          <a:p>
            <a:pPr lvl="1"/>
            <a:r>
              <a:rPr lang="en-US" dirty="0" smtClean="0"/>
              <a:t>Need to traverse large bitmap to find free space</a:t>
            </a:r>
          </a:p>
          <a:p>
            <a:r>
              <a:rPr lang="en-US" dirty="0" smtClean="0"/>
              <a:t>Free-list: list of free chunks</a:t>
            </a:r>
          </a:p>
          <a:p>
            <a:pPr lvl="1"/>
            <a:r>
              <a:rPr lang="en-US" dirty="0" smtClean="0"/>
              <a:t>Split most suitable free chunk in list</a:t>
            </a:r>
          </a:p>
          <a:p>
            <a:pPr lvl="1"/>
            <a:r>
              <a:rPr lang="en-US" dirty="0"/>
              <a:t>Quick to </a:t>
            </a:r>
            <a:r>
              <a:rPr lang="en-US" dirty="0" smtClean="0"/>
              <a:t>find free chunk</a:t>
            </a:r>
            <a:endParaRPr lang="en-US" dirty="0"/>
          </a:p>
          <a:p>
            <a:pPr lvl="1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9710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Requirements of free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791200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marL="108000" indent="0">
              <a:buNone/>
            </a:pPr>
            <a:r>
              <a:rPr lang="en-US" b="1" i="1" dirty="0" smtClean="0"/>
              <a:t>void free(</a:t>
            </a:r>
            <a:r>
              <a:rPr lang="en-US" b="1" i="1" dirty="0" err="1" smtClean="0"/>
              <a:t>ptr</a:t>
            </a:r>
            <a:r>
              <a:rPr lang="en-US" b="1" i="1" dirty="0" smtClean="0"/>
              <a:t>)</a:t>
            </a:r>
          </a:p>
          <a:p>
            <a:pPr lvl="0"/>
            <a:r>
              <a:rPr lang="en-US" dirty="0" smtClean="0"/>
              <a:t>Need to release memory chunk</a:t>
            </a:r>
          </a:p>
          <a:p>
            <a:pPr lvl="0"/>
            <a:r>
              <a:rPr lang="en-US" dirty="0" smtClean="0"/>
              <a:t>Bitmap: reset </a:t>
            </a:r>
            <a:r>
              <a:rPr lang="en-US" dirty="0" err="1" smtClean="0"/>
              <a:t>boolean</a:t>
            </a:r>
            <a:r>
              <a:rPr lang="en-US" dirty="0" smtClean="0"/>
              <a:t> flags</a:t>
            </a:r>
          </a:p>
          <a:p>
            <a:r>
              <a:rPr lang="en-US" dirty="0" smtClean="0"/>
              <a:t>Free-list: add chunk back to list</a:t>
            </a:r>
          </a:p>
          <a:p>
            <a:pPr lvl="1"/>
            <a:r>
              <a:rPr lang="en-US" dirty="0" smtClean="0"/>
              <a:t>Fragmentation: </a:t>
            </a:r>
            <a:r>
              <a:rPr lang="en-US" dirty="0" err="1" smtClean="0"/>
              <a:t>malloc</a:t>
            </a:r>
            <a:r>
              <a:rPr lang="en-US" dirty="0" smtClean="0"/>
              <a:t> splits, free does not restore</a:t>
            </a:r>
          </a:p>
          <a:p>
            <a:pPr lvl="1"/>
            <a:r>
              <a:rPr lang="en-US" dirty="0" smtClean="0"/>
              <a:t>Need to merge with neighboring free chunk</a:t>
            </a:r>
          </a:p>
          <a:p>
            <a:pPr lvl="0"/>
            <a:r>
              <a:rPr lang="en-US" dirty="0" smtClean="0"/>
              <a:t>Inline free-list:</a:t>
            </a:r>
            <a:r>
              <a:rPr lang="en-US" dirty="0"/>
              <a:t> </a:t>
            </a:r>
            <a:r>
              <a:rPr lang="en-US" dirty="0" smtClean="0"/>
              <a:t>allocation info inline with data</a:t>
            </a:r>
          </a:p>
          <a:p>
            <a:pPr lvl="1"/>
            <a:r>
              <a:rPr lang="en-US" dirty="0" smtClean="0"/>
              <a:t>Quickly check neighbors of chunk</a:t>
            </a:r>
          </a:p>
        </p:txBody>
      </p:sp>
    </p:spTree>
    <p:extLst>
      <p:ext uri="{BB962C8B-B14F-4D97-AF65-F5344CB8AC3E}">
        <p14:creationId xmlns:p14="http://schemas.microsoft.com/office/powerpoint/2010/main" val="1434092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Doug Lea’s </a:t>
            </a:r>
            <a:r>
              <a:rPr lang="en-US" dirty="0" err="1"/>
              <a:t>M</a:t>
            </a:r>
            <a:r>
              <a:rPr lang="en-US" dirty="0" err="1" smtClean="0"/>
              <a:t>alloc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791200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Memory chunks can be allocated or free</a:t>
            </a:r>
          </a:p>
          <a:p>
            <a:pPr lvl="0"/>
            <a:r>
              <a:rPr lang="en-US" dirty="0" smtClean="0"/>
              <a:t>Free chunks cannot be neighbors</a:t>
            </a:r>
          </a:p>
          <a:p>
            <a:pPr lvl="0"/>
            <a:r>
              <a:rPr lang="en-US" dirty="0" smtClean="0"/>
              <a:t>Inline free-list:</a:t>
            </a:r>
          </a:p>
          <a:p>
            <a:pPr lvl="1"/>
            <a:r>
              <a:rPr lang="en-US" dirty="0" smtClean="0"/>
              <a:t>Allocated chunk contain: </a:t>
            </a:r>
          </a:p>
          <a:p>
            <a:pPr lvl="2"/>
            <a:r>
              <a:rPr lang="en-US" dirty="0" smtClean="0"/>
              <a:t>SIZE: size of chunk + status bits</a:t>
            </a:r>
          </a:p>
          <a:p>
            <a:pPr lvl="2"/>
            <a:r>
              <a:rPr lang="en-US" dirty="0" smtClean="0"/>
              <a:t>PREVIOUS_SIZE: size of previous chunk (“pseudo” </a:t>
            </a:r>
            <a:r>
              <a:rPr lang="en-US" dirty="0" err="1" smtClean="0"/>
              <a:t>ptr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Free chunks also contain:</a:t>
            </a:r>
          </a:p>
          <a:p>
            <a:pPr lvl="2"/>
            <a:r>
              <a:rPr lang="en-US" dirty="0" smtClean="0"/>
              <a:t>FORWARD: next free chunk in doubly linked list</a:t>
            </a:r>
          </a:p>
          <a:p>
            <a:pPr lvl="2"/>
            <a:r>
              <a:rPr lang="en-US" dirty="0" smtClean="0"/>
              <a:t>BACKWARD: previous free chunk in list</a:t>
            </a:r>
          </a:p>
        </p:txBody>
      </p:sp>
    </p:spTree>
    <p:extLst>
      <p:ext uri="{BB962C8B-B14F-4D97-AF65-F5344CB8AC3E}">
        <p14:creationId xmlns:p14="http://schemas.microsoft.com/office/powerpoint/2010/main" val="1365056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Memory allocation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791200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Find suitable free memory chunk in free-list</a:t>
            </a:r>
          </a:p>
          <a:p>
            <a:pPr lvl="1"/>
            <a:r>
              <a:rPr lang="en-US" dirty="0" smtClean="0"/>
              <a:t>Can be split from larger free chunk</a:t>
            </a:r>
          </a:p>
          <a:p>
            <a:r>
              <a:rPr lang="en-US" dirty="0" smtClean="0"/>
              <a:t>Remove chunk from free-list (unlink)</a:t>
            </a:r>
          </a:p>
          <a:p>
            <a:pPr lvl="1"/>
            <a:r>
              <a:rPr lang="en-US" dirty="0" smtClean="0"/>
              <a:t>If split occurred, add back remainder</a:t>
            </a:r>
          </a:p>
          <a:p>
            <a:r>
              <a:rPr lang="en-US" dirty="0" smtClean="0"/>
              <a:t>Set up SIZE for chunk</a:t>
            </a:r>
          </a:p>
          <a:p>
            <a:pPr lvl="1"/>
            <a:r>
              <a:rPr lang="en-US" dirty="0" smtClean="0"/>
              <a:t>Also PREVIOUS_SIZE for next one</a:t>
            </a:r>
          </a:p>
          <a:p>
            <a:r>
              <a:rPr lang="en-US" dirty="0" smtClean="0"/>
              <a:t>Return pointer to user</a:t>
            </a:r>
          </a:p>
        </p:txBody>
      </p:sp>
    </p:spTree>
    <p:extLst>
      <p:ext uri="{BB962C8B-B14F-4D97-AF65-F5344CB8AC3E}">
        <p14:creationId xmlns:p14="http://schemas.microsoft.com/office/powerpoint/2010/main" val="502301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Memory </a:t>
            </a:r>
            <a:r>
              <a:rPr lang="en-US" dirty="0" err="1" smtClean="0"/>
              <a:t>deallocation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791200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Check memory chunk at the front</a:t>
            </a:r>
            <a:r>
              <a:rPr lang="en-US" dirty="0"/>
              <a:t> </a:t>
            </a:r>
            <a:r>
              <a:rPr lang="en-US" dirty="0" smtClean="0"/>
              <a:t>if allocated</a:t>
            </a:r>
          </a:p>
          <a:p>
            <a:pPr lvl="1"/>
            <a:r>
              <a:rPr lang="en-US" dirty="0" smtClean="0"/>
              <a:t>Using status bits</a:t>
            </a:r>
          </a:p>
          <a:p>
            <a:pPr lvl="1"/>
            <a:r>
              <a:rPr lang="en-US" dirty="0" smtClean="0"/>
              <a:t>Consolidate into single chunk if free</a:t>
            </a:r>
          </a:p>
          <a:p>
            <a:pPr lvl="0"/>
            <a:r>
              <a:rPr lang="en-US" dirty="0"/>
              <a:t>Check memory chunk at the </a:t>
            </a:r>
            <a:r>
              <a:rPr lang="en-US" dirty="0" smtClean="0"/>
              <a:t>back </a:t>
            </a:r>
            <a:r>
              <a:rPr lang="en-US" dirty="0"/>
              <a:t>if allocated</a:t>
            </a:r>
          </a:p>
          <a:p>
            <a:pPr lvl="1"/>
            <a:r>
              <a:rPr lang="en-US" dirty="0"/>
              <a:t>Using </a:t>
            </a:r>
            <a:r>
              <a:rPr lang="en-US" dirty="0" smtClean="0"/>
              <a:t>current pointer and SIZE </a:t>
            </a:r>
            <a:r>
              <a:rPr lang="en-US" dirty="0"/>
              <a:t>to find its start</a:t>
            </a:r>
          </a:p>
          <a:p>
            <a:pPr lvl="1"/>
            <a:r>
              <a:rPr lang="en-US" dirty="0"/>
              <a:t>Consolidate into single chunk if </a:t>
            </a:r>
            <a:r>
              <a:rPr lang="en-US" dirty="0" smtClean="0"/>
              <a:t>free</a:t>
            </a:r>
          </a:p>
          <a:p>
            <a:r>
              <a:rPr lang="en-US" dirty="0" smtClean="0"/>
              <a:t>Consolidation requires removing old chunk (unlink) and adding inserting new one in list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8316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Functions in assembly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1816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/>
              <a:t>Label: Entry point of function, target of </a:t>
            </a:r>
            <a:r>
              <a:rPr lang="en-US" b="1"/>
              <a:t>CALL</a:t>
            </a:r>
          </a:p>
          <a:p>
            <a:pPr lvl="1" rtl="0" hangingPunct="0">
              <a:buNone/>
            </a:pPr>
            <a:r>
              <a:rPr lang="en-US" b="1"/>
              <a:t>FuncName PROC</a:t>
            </a:r>
          </a:p>
          <a:p>
            <a:pPr lvl="1" rtl="0" hangingPunct="0"/>
            <a:r>
              <a:rPr lang="en-US"/>
              <a:t>Label syntax cosmetic</a:t>
            </a:r>
          </a:p>
          <a:p>
            <a:pPr lvl="1" rtl="0" hangingPunct="0"/>
            <a:r>
              <a:rPr lang="en-US"/>
              <a:t>End label available, but cosmetic</a:t>
            </a:r>
          </a:p>
          <a:p>
            <a:pPr lvl="1" rtl="0" hangingPunct="0"/>
            <a:r>
              <a:rPr lang="en-US" b="1"/>
              <a:t>FuncName ENDP</a:t>
            </a:r>
          </a:p>
          <a:p>
            <a:pPr lvl="0"/>
            <a:r>
              <a:rPr lang="en-US"/>
              <a:t>Sequence of code from entry to </a:t>
            </a:r>
            <a:r>
              <a:rPr lang="en-US" b="1"/>
              <a:t>RET</a:t>
            </a:r>
          </a:p>
          <a:p>
            <a:pPr lvl="0"/>
            <a:r>
              <a:rPr lang="en-US"/>
              <a:t>Arguments and locals on stack as follows</a:t>
            </a:r>
          </a:p>
          <a:p>
            <a:pPr lvl="0"/>
            <a:r>
              <a:rPr lang="en-US"/>
              <a:t>Return value typically in registers (</a:t>
            </a:r>
            <a:r>
              <a:rPr lang="en-US" b="1"/>
              <a:t>EAX</a:t>
            </a:r>
            <a:r>
              <a:rPr lang="en-US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Function frame management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272088"/>
          </a:xfrm>
        </p:spPr>
        <p:txBody>
          <a:bodyPr>
            <a:normAutofit lnSpcReduction="1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/>
              <a:t>Function frame: set of arguments and locals</a:t>
            </a:r>
          </a:p>
          <a:p>
            <a:pPr lvl="0"/>
            <a:r>
              <a:rPr lang="en-US"/>
              <a:t>Ensure fixed address → Frame Pointer</a:t>
            </a:r>
          </a:p>
          <a:p>
            <a:pPr lvl="0"/>
            <a:r>
              <a:rPr lang="en-US"/>
              <a:t>Management performed by the compiler</a:t>
            </a:r>
          </a:p>
          <a:p>
            <a:pPr lvl="0"/>
            <a:r>
              <a:rPr lang="en-US"/>
              <a:t>When entering function (</a:t>
            </a:r>
            <a:r>
              <a:rPr lang="en-US" b="1"/>
              <a:t>ENTER</a:t>
            </a:r>
            <a:r>
              <a:rPr lang="en-US"/>
              <a:t>)</a:t>
            </a:r>
          </a:p>
          <a:p>
            <a:pPr lvl="1" rtl="0" hangingPunct="0">
              <a:buNone/>
            </a:pPr>
            <a:r>
              <a:rPr lang="en-US" b="1"/>
              <a:t>PUSH EBP ← </a:t>
            </a:r>
            <a:r>
              <a:rPr lang="en-US"/>
              <a:t>Save previous base pointer</a:t>
            </a:r>
          </a:p>
          <a:p>
            <a:pPr lvl="1" rtl="0" hangingPunct="0">
              <a:buNone/>
            </a:pPr>
            <a:r>
              <a:rPr lang="en-US" b="1"/>
              <a:t>MOV EBP, ESP ← </a:t>
            </a:r>
            <a:r>
              <a:rPr lang="en-US"/>
              <a:t>Get current base pointer</a:t>
            </a:r>
          </a:p>
          <a:p>
            <a:pPr lvl="0"/>
            <a:r>
              <a:rPr lang="en-US"/>
              <a:t>When exiting function (</a:t>
            </a:r>
            <a:r>
              <a:rPr lang="en-US" b="1"/>
              <a:t>LEAVE</a:t>
            </a:r>
            <a:r>
              <a:rPr lang="en-US"/>
              <a:t>)</a:t>
            </a:r>
          </a:p>
          <a:p>
            <a:pPr lvl="1" rtl="0" hangingPunct="0">
              <a:buNone/>
            </a:pPr>
            <a:r>
              <a:rPr lang="en-US" b="1"/>
              <a:t>MOV ESP, EBP ← </a:t>
            </a:r>
            <a:r>
              <a:rPr lang="en-US"/>
              <a:t>Restore stack pointer</a:t>
            </a:r>
          </a:p>
          <a:p>
            <a:pPr lvl="1" rtl="0" hangingPunct="0">
              <a:buNone/>
            </a:pPr>
            <a:r>
              <a:rPr lang="en-US" b="1"/>
              <a:t>POP EBP ← </a:t>
            </a:r>
            <a:r>
              <a:rPr lang="en-US"/>
              <a:t>Restore base pointer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Local arguments on the stack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181600"/>
          </a:xfrm>
        </p:spPr>
        <p:txBody>
          <a:bodyPr>
            <a:normAutofit lnSpcReduction="1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/>
              <a:t>Allocated on stack beneath base pointer</a:t>
            </a:r>
          </a:p>
          <a:p>
            <a:pPr lvl="1" rtl="0" hangingPunct="0">
              <a:buNone/>
            </a:pP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b="1" dirty="0" err="1"/>
              <a:t>arr</a:t>
            </a:r>
            <a:r>
              <a:rPr lang="en-US" b="1" dirty="0"/>
              <a:t>[100] ← </a:t>
            </a:r>
            <a:r>
              <a:rPr lang="en-US" b="1" dirty="0" smtClean="0"/>
              <a:t>SUB ESP, 400 </a:t>
            </a:r>
            <a:r>
              <a:rPr lang="en-US" dirty="0" smtClean="0"/>
              <a:t>(ESP below EBP)</a:t>
            </a:r>
            <a:endParaRPr lang="en-US" dirty="0"/>
          </a:p>
          <a:p>
            <a:pPr lvl="0"/>
            <a:r>
              <a:rPr lang="en-US" dirty="0"/>
              <a:t>No typing information ← Stream of bytes</a:t>
            </a:r>
          </a:p>
          <a:p>
            <a:pPr lvl="0"/>
            <a:r>
              <a:rPr lang="en-US" dirty="0"/>
              <a:t>No initial value, just junk on stack</a:t>
            </a:r>
          </a:p>
          <a:p>
            <a:pPr lvl="1" rtl="0" hangingPunct="0"/>
            <a:r>
              <a:rPr lang="en-US" dirty="0"/>
              <a:t>Compilers insert initialization in debug mode</a:t>
            </a:r>
          </a:p>
          <a:p>
            <a:pPr lvl="0"/>
            <a:r>
              <a:rPr lang="en-US" dirty="0"/>
              <a:t>Allocations may be combined</a:t>
            </a:r>
          </a:p>
          <a:p>
            <a:pPr lvl="1" rtl="0" hangingPunct="0">
              <a:buNone/>
            </a:pPr>
            <a:r>
              <a:rPr lang="en-US" b="1" dirty="0" err="1"/>
              <a:t>int</a:t>
            </a:r>
            <a:r>
              <a:rPr lang="en-US" b="1" dirty="0"/>
              <a:t> a</a:t>
            </a:r>
          </a:p>
          <a:p>
            <a:pPr lvl="1" rtl="0" hangingPunct="0">
              <a:buNone/>
            </a:pP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b="1" dirty="0" err="1"/>
              <a:t>arr</a:t>
            </a:r>
            <a:r>
              <a:rPr lang="en-US" b="1" dirty="0"/>
              <a:t>[100] ← </a:t>
            </a:r>
            <a:r>
              <a:rPr lang="en-US" b="1" dirty="0" smtClean="0"/>
              <a:t>SUB ESP, 408</a:t>
            </a:r>
            <a:endParaRPr lang="en-US" b="1" dirty="0"/>
          </a:p>
          <a:p>
            <a:pPr lvl="1" rtl="0" hangingPunct="0">
              <a:buNone/>
            </a:pPr>
            <a:r>
              <a:rPr lang="en-US" b="1" dirty="0" err="1"/>
              <a:t>int</a:t>
            </a:r>
            <a:r>
              <a:rPr lang="en-US" b="1" dirty="0"/>
              <a:t> b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Example </a:t>
            </a:r>
            <a:r>
              <a:rPr lang="en-US" dirty="0" smtClean="0"/>
              <a:t>with frame pointer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1" y="1378825"/>
            <a:ext cx="8020049" cy="567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89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1908</TotalTime>
  <Words>1290</Words>
  <Application>Microsoft Office PowerPoint</Application>
  <PresentationFormat>Custom</PresentationFormat>
  <Paragraphs>243</Paragraphs>
  <Slides>56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VU</vt:lpstr>
      <vt:lpstr>PowerPoint Presentation</vt:lpstr>
      <vt:lpstr>Function calls</vt:lpstr>
      <vt:lpstr>Example of basic call sequence</vt:lpstr>
      <vt:lpstr>Example of basic call sequence</vt:lpstr>
      <vt:lpstr>Example of basic call sequence</vt:lpstr>
      <vt:lpstr>Functions in assembly</vt:lpstr>
      <vt:lpstr>Function frame management</vt:lpstr>
      <vt:lpstr>Local arguments on the stack</vt:lpstr>
      <vt:lpstr>Example with frame pointer</vt:lpstr>
      <vt:lpstr>Example with frame pointer</vt:lpstr>
      <vt:lpstr>Example with frame pointer</vt:lpstr>
      <vt:lpstr>Example with frame pointer</vt:lpstr>
      <vt:lpstr>Example with frame pointer</vt:lpstr>
      <vt:lpstr>Example with frame pointer</vt:lpstr>
      <vt:lpstr>Example with frame pointer</vt:lpstr>
      <vt:lpstr>Example with frame pointer</vt:lpstr>
      <vt:lpstr>Example with frame pointer</vt:lpstr>
      <vt:lpstr>Compiler transformations</vt:lpstr>
      <vt:lpstr>Calling conventions</vt:lpstr>
      <vt:lpstr>Register calling convention</vt:lpstr>
      <vt:lpstr>System V AMD64 ABI</vt:lpstr>
      <vt:lpstr>Pascal calling convention</vt:lpstr>
      <vt:lpstr>Pascal calling convention example</vt:lpstr>
      <vt:lpstr>Pascal calling convention example</vt:lpstr>
      <vt:lpstr>Pascal calling convention example</vt:lpstr>
      <vt:lpstr>What about varargs?</vt:lpstr>
      <vt:lpstr>Left→Right argument ordering</vt:lpstr>
      <vt:lpstr>Left→Right argument ordering</vt:lpstr>
      <vt:lpstr>Right→Left argument ordering</vt:lpstr>
      <vt:lpstr>Using varargs</vt:lpstr>
      <vt:lpstr>Mismatched varargs</vt:lpstr>
      <vt:lpstr>Mismatched varargs</vt:lpstr>
      <vt:lpstr>Mismatched varargs</vt:lpstr>
      <vt:lpstr>C calling convention</vt:lpstr>
      <vt:lpstr>C calling convention example</vt:lpstr>
      <vt:lpstr>C calling convention example</vt:lpstr>
      <vt:lpstr>C calling convention example</vt:lpstr>
      <vt:lpstr>C calling convention example</vt:lpstr>
      <vt:lpstr>Hardware interaction with interrupts</vt:lpstr>
      <vt:lpstr>Operating principle of interrupts</vt:lpstr>
      <vt:lpstr>Influence on regular execution</vt:lpstr>
      <vt:lpstr>Writing interrupt handlers</vt:lpstr>
      <vt:lpstr>Software interrupts</vt:lpstr>
      <vt:lpstr>System calls using interrupts</vt:lpstr>
      <vt:lpstr>System call flow</vt:lpstr>
      <vt:lpstr>System call flow</vt:lpstr>
      <vt:lpstr>System call flow</vt:lpstr>
      <vt:lpstr>System call flow</vt:lpstr>
      <vt:lpstr>Preemption in operating systems</vt:lpstr>
      <vt:lpstr>Preemption with interrupts</vt:lpstr>
      <vt:lpstr>Dynamic memory management</vt:lpstr>
      <vt:lpstr>Requirements of malloc</vt:lpstr>
      <vt:lpstr>Requirements of free</vt:lpstr>
      <vt:lpstr>Doug Lea’s Malloc</vt:lpstr>
      <vt:lpstr>Memory allocation</vt:lpstr>
      <vt:lpstr>Memory deallocation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istvan</dc:creator>
  <cp:lastModifiedBy>istvan</cp:lastModifiedBy>
  <cp:revision>223</cp:revision>
  <cp:lastPrinted>2013-04-08T13:39:34Z</cp:lastPrinted>
  <dcterms:created xsi:type="dcterms:W3CDTF">2013-04-01T17:06:54Z</dcterms:created>
  <dcterms:modified xsi:type="dcterms:W3CDTF">2014-02-27T21:34:10Z</dcterms:modified>
</cp:coreProperties>
</file>