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290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8" r:id="rId15"/>
    <p:sldId id="299" r:id="rId16"/>
    <p:sldId id="300" r:id="rId17"/>
    <p:sldId id="301" r:id="rId18"/>
    <p:sldId id="302" r:id="rId19"/>
    <p:sldId id="304" r:id="rId20"/>
    <p:sldId id="303" r:id="rId21"/>
    <p:sldId id="270" r:id="rId22"/>
    <p:sldId id="271" r:id="rId23"/>
    <p:sldId id="305" r:id="rId24"/>
    <p:sldId id="272" r:id="rId25"/>
    <p:sldId id="306" r:id="rId26"/>
    <p:sldId id="273" r:id="rId27"/>
    <p:sldId id="307" r:id="rId28"/>
    <p:sldId id="275" r:id="rId29"/>
    <p:sldId id="274" r:id="rId30"/>
    <p:sldId id="313" r:id="rId31"/>
    <p:sldId id="276" r:id="rId32"/>
    <p:sldId id="277" r:id="rId33"/>
    <p:sldId id="280" r:id="rId34"/>
    <p:sldId id="279" r:id="rId35"/>
    <p:sldId id="283" r:id="rId36"/>
    <p:sldId id="284" r:id="rId37"/>
    <p:sldId id="281" r:id="rId38"/>
    <p:sldId id="282" r:id="rId39"/>
    <p:sldId id="314" r:id="rId40"/>
    <p:sldId id="285" r:id="rId41"/>
    <p:sldId id="288" r:id="rId42"/>
    <p:sldId id="308" r:id="rId43"/>
    <p:sldId id="309" r:id="rId44"/>
    <p:sldId id="310" r:id="rId45"/>
    <p:sldId id="311" r:id="rId46"/>
    <p:sldId id="286" r:id="rId47"/>
    <p:sldId id="291" r:id="rId48"/>
    <p:sldId id="292" r:id="rId49"/>
    <p:sldId id="293" r:id="rId50"/>
    <p:sldId id="294" r:id="rId51"/>
    <p:sldId id="287" r:id="rId52"/>
    <p:sldId id="295" r:id="rId53"/>
    <p:sldId id="296" r:id="rId54"/>
    <p:sldId id="297" r:id="rId55"/>
    <p:sldId id="298" r:id="rId56"/>
    <p:sldId id="289" r:id="rId57"/>
    <p:sldId id="312" r:id="rId58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40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4A51C48-FCD7-4B2B-BA1C-5B87751249A0}" type="slidenum">
              <a:t>‹#›</a:t>
            </a:fld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9310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Arial" pitchFamily="2"/>
                <a:cs typeface="Arial" pitchFamily="2"/>
              </a:defRPr>
            </a:lvl1pPr>
          </a:lstStyle>
          <a:p>
            <a:pPr lvl="0"/>
            <a:fld id="{947A4C4D-8150-4A82-B00D-3D8FE7F36A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2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0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4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8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9D0132-712C-4FB2-AF6D-C1D697F41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1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93FC36-1ED1-42A3-817C-934344D2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0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6B0D72-7AB2-4B49-A945-2A567D5A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7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9D4F2A-17E5-4886-854B-179EC2238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5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801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5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1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06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77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13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48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84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D9D046-C9C7-4098-8199-D5923FB3C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4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794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0610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27945D-8301-4703-8C6E-1A8D786F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4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52" indent="0">
              <a:buNone/>
              <a:defRPr sz="2200" b="1"/>
            </a:lvl2pPr>
            <a:lvl3pPr marL="1007108" indent="0">
              <a:buNone/>
              <a:defRPr sz="2000" b="1"/>
            </a:lvl3pPr>
            <a:lvl4pPr marL="1510662" indent="0">
              <a:buNone/>
              <a:defRPr sz="1800" b="1"/>
            </a:lvl4pPr>
            <a:lvl5pPr marL="2014214" indent="0">
              <a:buNone/>
              <a:defRPr sz="1800" b="1"/>
            </a:lvl5pPr>
            <a:lvl6pPr marL="2517769" indent="0">
              <a:buNone/>
              <a:defRPr sz="1800" b="1"/>
            </a:lvl6pPr>
            <a:lvl7pPr marL="3021323" indent="0">
              <a:buNone/>
              <a:defRPr sz="1800" b="1"/>
            </a:lvl7pPr>
            <a:lvl8pPr marL="3524873" indent="0">
              <a:buNone/>
              <a:defRPr sz="1800" b="1"/>
            </a:lvl8pPr>
            <a:lvl9pPr marL="402842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52" indent="0">
              <a:buNone/>
              <a:defRPr sz="2200" b="1"/>
            </a:lvl2pPr>
            <a:lvl3pPr marL="1007108" indent="0">
              <a:buNone/>
              <a:defRPr sz="2000" b="1"/>
            </a:lvl3pPr>
            <a:lvl4pPr marL="1510662" indent="0">
              <a:buNone/>
              <a:defRPr sz="1800" b="1"/>
            </a:lvl4pPr>
            <a:lvl5pPr marL="2014214" indent="0">
              <a:buNone/>
              <a:defRPr sz="1800" b="1"/>
            </a:lvl5pPr>
            <a:lvl6pPr marL="2517769" indent="0">
              <a:buNone/>
              <a:defRPr sz="1800" b="1"/>
            </a:lvl6pPr>
            <a:lvl7pPr marL="3021323" indent="0">
              <a:buNone/>
              <a:defRPr sz="1800" b="1"/>
            </a:lvl7pPr>
            <a:lvl8pPr marL="3524873" indent="0">
              <a:buNone/>
              <a:defRPr sz="1800" b="1"/>
            </a:lvl8pPr>
            <a:lvl9pPr marL="402842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977FFB-4F8D-4004-A8B4-6F61FDE1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0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D864C4-6D49-4B9C-BE6E-D8FF5A232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7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A0CDFC-1D5F-4C9B-B65C-3D564E59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42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0997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552" indent="0">
              <a:buNone/>
              <a:defRPr sz="1300"/>
            </a:lvl2pPr>
            <a:lvl3pPr marL="1007108" indent="0">
              <a:buNone/>
              <a:defRPr sz="1100"/>
            </a:lvl3pPr>
            <a:lvl4pPr marL="1510662" indent="0">
              <a:buNone/>
              <a:defRPr sz="1000"/>
            </a:lvl4pPr>
            <a:lvl5pPr marL="2014214" indent="0">
              <a:buNone/>
              <a:defRPr sz="1000"/>
            </a:lvl5pPr>
            <a:lvl6pPr marL="2517769" indent="0">
              <a:buNone/>
              <a:defRPr sz="1000"/>
            </a:lvl6pPr>
            <a:lvl7pPr marL="3021323" indent="0">
              <a:buNone/>
              <a:defRPr sz="1000"/>
            </a:lvl7pPr>
            <a:lvl8pPr marL="3524873" indent="0">
              <a:buNone/>
              <a:defRPr sz="1000"/>
            </a:lvl8pPr>
            <a:lvl9pPr marL="402842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915CAB-F544-4DB8-B15E-45FA1F380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2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552" indent="0">
              <a:buNone/>
              <a:defRPr sz="3100"/>
            </a:lvl2pPr>
            <a:lvl3pPr marL="1007108" indent="0">
              <a:buNone/>
              <a:defRPr sz="2600"/>
            </a:lvl3pPr>
            <a:lvl4pPr marL="1510662" indent="0">
              <a:buNone/>
              <a:defRPr sz="2200"/>
            </a:lvl4pPr>
            <a:lvl5pPr marL="2014214" indent="0">
              <a:buNone/>
              <a:defRPr sz="2200"/>
            </a:lvl5pPr>
            <a:lvl6pPr marL="2517769" indent="0">
              <a:buNone/>
              <a:defRPr sz="2200"/>
            </a:lvl6pPr>
            <a:lvl7pPr marL="3021323" indent="0">
              <a:buNone/>
              <a:defRPr sz="2200"/>
            </a:lvl7pPr>
            <a:lvl8pPr marL="3524873" indent="0">
              <a:buNone/>
              <a:defRPr sz="2200"/>
            </a:lvl8pPr>
            <a:lvl9pPr marL="4028429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552" indent="0">
              <a:buNone/>
              <a:defRPr sz="1300"/>
            </a:lvl2pPr>
            <a:lvl3pPr marL="1007108" indent="0">
              <a:buNone/>
              <a:defRPr sz="1100"/>
            </a:lvl3pPr>
            <a:lvl4pPr marL="1510662" indent="0">
              <a:buNone/>
              <a:defRPr sz="1000"/>
            </a:lvl4pPr>
            <a:lvl5pPr marL="2014214" indent="0">
              <a:buNone/>
              <a:defRPr sz="1000"/>
            </a:lvl5pPr>
            <a:lvl6pPr marL="2517769" indent="0">
              <a:buNone/>
              <a:defRPr sz="1000"/>
            </a:lvl6pPr>
            <a:lvl7pPr marL="3021323" indent="0">
              <a:buNone/>
              <a:defRPr sz="1000"/>
            </a:lvl7pPr>
            <a:lvl8pPr marL="3524873" indent="0">
              <a:buNone/>
              <a:defRPr sz="1000"/>
            </a:lvl8pPr>
            <a:lvl9pPr marL="402842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928FDD-654E-4953-9580-3C2820C74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06" tIns="50355" rIns="100706" bIns="503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706" tIns="50355" rIns="100706" bIns="503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8"/>
            <a:ext cx="2352146" cy="402483"/>
          </a:xfrm>
          <a:prstGeom prst="rect">
            <a:avLst/>
          </a:prstGeom>
        </p:spPr>
        <p:txBody>
          <a:bodyPr vert="horz" lIns="100706" tIns="50355" rIns="100706" bIns="5035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8"/>
            <a:ext cx="3192198" cy="402483"/>
          </a:xfrm>
          <a:prstGeom prst="rect">
            <a:avLst/>
          </a:prstGeom>
        </p:spPr>
        <p:txBody>
          <a:bodyPr vert="horz" lIns="100706" tIns="50355" rIns="100706" bIns="5035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8"/>
            <a:ext cx="2352146" cy="402483"/>
          </a:xfrm>
          <a:prstGeom prst="rect">
            <a:avLst/>
          </a:prstGeom>
        </p:spPr>
        <p:txBody>
          <a:bodyPr vert="horz" lIns="100706" tIns="50355" rIns="100706" bIns="5035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7869E1F4-D1F8-4796-A078-FF52D5E897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Data\Work\CourseWork\Assembly\Course\Vrije_Universiteit_Amsterdam.e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630"/>
            <a:ext cx="1849438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9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0710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665" indent="-377665" algn="l" defTabSz="100710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275" indent="-314720" algn="l" defTabSz="100710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6" indent="-251777" algn="l" defTabSz="100710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439" indent="-251777" algn="l" defTabSz="100710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5993" indent="-251777" algn="l" defTabSz="100710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9546" indent="-251777" algn="l" defTabSz="10071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3100" indent="-251777" algn="l" defTabSz="10071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6654" indent="-251777" algn="l" defTabSz="10071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0207" indent="-251777" algn="l" defTabSz="10071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552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108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662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214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769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323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873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8429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osdev.org/Bootloade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ntel.com/content/dam/www/public/us/en/documents/white-papers/minimal-intel-architecture-boot-loader-paper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turninfinity.com/baremetal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turninfinity.com/docs/BareMetal%20OS%20-%20Application%20Examples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turninfinity.com/docs/BareMetal%20OS%20-%20System%20Calls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turninfinity.com/baremetal-download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remetal.googlecode.com/files/BareMetal%20v0.5.3%20Source.zip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ppetlabs.com/~breadbox/software/tiny/teensy.html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0" y="1768475"/>
            <a:ext cx="8870950" cy="4384675"/>
          </a:xfrm>
        </p:spPr>
        <p:txBody>
          <a:bodyPr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n-US" sz="4900" dirty="0" smtClean="0"/>
              <a:t>Programming system code</a:t>
            </a:r>
          </a:p>
          <a:p>
            <a:pPr marL="0" lvl="0" indent="0" algn="ctr">
              <a:buNone/>
            </a:pPr>
            <a:endParaRPr lang="en-US" sz="3200" dirty="0"/>
          </a:p>
          <a:p>
            <a:pPr marL="0" lvl="0" indent="0" algn="ctr">
              <a:buNone/>
            </a:pPr>
            <a:r>
              <a:rPr lang="en-US" sz="3200" dirty="0" smtClean="0"/>
              <a:t>by </a:t>
            </a:r>
            <a:r>
              <a:rPr lang="en-US" sz="3200" dirty="0" err="1" smtClean="0"/>
              <a:t>Istvan</a:t>
            </a:r>
            <a:r>
              <a:rPr lang="en-US" sz="3200" dirty="0" smtClean="0"/>
              <a:t> Haller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What is BIOS?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Basic Input Output System</a:t>
            </a:r>
          </a:p>
          <a:p>
            <a:pPr lvl="0"/>
            <a:r>
              <a:rPr lang="en-US" dirty="0" smtClean="0"/>
              <a:t>Standardized interface for basic I/O components</a:t>
            </a:r>
          </a:p>
          <a:p>
            <a:pPr lvl="1"/>
            <a:r>
              <a:rPr lang="en-US" dirty="0" smtClean="0"/>
              <a:t>Keyboard, hard disk, video memory</a:t>
            </a:r>
          </a:p>
          <a:p>
            <a:pPr lvl="1"/>
            <a:r>
              <a:rPr lang="en-US" dirty="0" smtClean="0"/>
              <a:t>Grandfather of system calls</a:t>
            </a:r>
          </a:p>
          <a:p>
            <a:r>
              <a:rPr lang="en-US" dirty="0" smtClean="0"/>
              <a:t>Implemented by motherboard manufacturer</a:t>
            </a:r>
          </a:p>
          <a:p>
            <a:pPr lvl="1"/>
            <a:r>
              <a:rPr lang="en-US" dirty="0" smtClean="0"/>
              <a:t>Hardware dependent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irmware updates for new features</a:t>
            </a:r>
          </a:p>
          <a:p>
            <a:r>
              <a:rPr lang="en-US" dirty="0" smtClean="0"/>
              <a:t>Started up after powering CPU</a:t>
            </a:r>
          </a:p>
        </p:txBody>
      </p:sp>
    </p:spTree>
    <p:extLst>
      <p:ext uri="{BB962C8B-B14F-4D97-AF65-F5344CB8AC3E}">
        <p14:creationId xmlns:p14="http://schemas.microsoft.com/office/powerpoint/2010/main" val="25307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32-bit Protected Mode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Enables 32-bit extensions</a:t>
            </a:r>
          </a:p>
          <a:p>
            <a:pPr lvl="1"/>
            <a:r>
              <a:rPr lang="en-US" dirty="0" smtClean="0"/>
              <a:t>Up to 4GB addressable memory</a:t>
            </a:r>
          </a:p>
          <a:p>
            <a:pPr lvl="0"/>
            <a:r>
              <a:rPr lang="en-US" dirty="0" smtClean="0"/>
              <a:t>Introduces protection mechanisms</a:t>
            </a:r>
          </a:p>
          <a:p>
            <a:r>
              <a:rPr lang="en-US" dirty="0" smtClean="0"/>
              <a:t>Kernel mode </a:t>
            </a:r>
            <a:r>
              <a:rPr lang="en-US" dirty="0" err="1" smtClean="0"/>
              <a:t>vs</a:t>
            </a:r>
            <a:r>
              <a:rPr lang="en-US" dirty="0" smtClean="0"/>
              <a:t> User mode execution</a:t>
            </a:r>
          </a:p>
          <a:p>
            <a:pPr lvl="1"/>
            <a:r>
              <a:rPr lang="en-US" dirty="0" smtClean="0"/>
              <a:t>Privilege rings 0 → 3</a:t>
            </a:r>
          </a:p>
          <a:p>
            <a:r>
              <a:rPr lang="en-US" dirty="0" smtClean="0"/>
              <a:t>Support for virtual memory: paging</a:t>
            </a:r>
          </a:p>
          <a:p>
            <a:pPr lvl="1"/>
            <a:r>
              <a:rPr lang="en-US" dirty="0" smtClean="0"/>
              <a:t>Each process with its own virtual memory (isolation)</a:t>
            </a:r>
          </a:p>
          <a:p>
            <a:pPr lvl="1"/>
            <a:r>
              <a:rPr lang="en-US" dirty="0" smtClean="0"/>
              <a:t>System maps virtual addresses to physical memory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69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64-bit Protected Mode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Enables 64-bit extensions</a:t>
            </a:r>
          </a:p>
          <a:p>
            <a:pPr lvl="1"/>
            <a:r>
              <a:rPr lang="en-US" dirty="0" smtClean="0"/>
              <a:t>Not all bits used for memory addressing yet (48 bits)</a:t>
            </a:r>
          </a:p>
          <a:p>
            <a:r>
              <a:rPr lang="en-US" dirty="0" smtClean="0"/>
              <a:t>Compatibility sub-mode</a:t>
            </a:r>
          </a:p>
          <a:p>
            <a:pPr lvl="1"/>
            <a:r>
              <a:rPr lang="en-US" dirty="0" smtClean="0"/>
              <a:t>Allow parallel execution of 32- and 64-bit applications</a:t>
            </a:r>
          </a:p>
          <a:p>
            <a:r>
              <a:rPr lang="en-US" dirty="0" smtClean="0"/>
              <a:t>Minimized segmentation support</a:t>
            </a:r>
          </a:p>
          <a:p>
            <a:pPr lvl="1"/>
            <a:r>
              <a:rPr lang="en-US" dirty="0" smtClean="0"/>
              <a:t>Focus on paging</a:t>
            </a:r>
          </a:p>
        </p:txBody>
      </p:sp>
    </p:spTree>
    <p:extLst>
      <p:ext uri="{BB962C8B-B14F-4D97-AF65-F5344CB8AC3E}">
        <p14:creationId xmlns:p14="http://schemas.microsoft.com/office/powerpoint/2010/main" val="260265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BIOS in protected mode?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BIOS unavailable in protected mode</a:t>
            </a:r>
          </a:p>
          <a:p>
            <a:pPr lvl="1"/>
            <a:r>
              <a:rPr lang="en-US" dirty="0" smtClean="0"/>
              <a:t>System stability may be compromised otherwise</a:t>
            </a:r>
          </a:p>
          <a:p>
            <a:pPr lvl="1"/>
            <a:r>
              <a:rPr lang="en-US" dirty="0" smtClean="0"/>
              <a:t>Cannot intermix 16-bit and other code</a:t>
            </a:r>
          </a:p>
          <a:p>
            <a:r>
              <a:rPr lang="en-US" dirty="0" smtClean="0"/>
              <a:t>Protected mode operating systems (Linux, Win)</a:t>
            </a:r>
          </a:p>
          <a:p>
            <a:pPr lvl="1"/>
            <a:r>
              <a:rPr lang="en-US" dirty="0" smtClean="0"/>
              <a:t>Hardware drivers for all devices</a:t>
            </a:r>
          </a:p>
          <a:p>
            <a:pPr lvl="1"/>
            <a:r>
              <a:rPr lang="en-US" dirty="0" smtClean="0"/>
              <a:t>Replicate BIOS functionality as </a:t>
            </a:r>
            <a:r>
              <a:rPr lang="en-US" dirty="0" err="1" smtClean="0"/>
              <a:t>syscalls</a:t>
            </a:r>
            <a:endParaRPr lang="en-US" dirty="0" smtClean="0"/>
          </a:p>
          <a:p>
            <a:r>
              <a:rPr lang="en-US" dirty="0" smtClean="0"/>
              <a:t>BIOS specific system information acquired before changing to protected mode</a:t>
            </a:r>
          </a:p>
        </p:txBody>
      </p:sp>
    </p:spTree>
    <p:extLst>
      <p:ext uri="{BB962C8B-B14F-4D97-AF65-F5344CB8AC3E}">
        <p14:creationId xmlns:p14="http://schemas.microsoft.com/office/powerpoint/2010/main" val="114579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Future alternative: UEFI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Unified Extensible Firmware Interface</a:t>
            </a:r>
          </a:p>
          <a:p>
            <a:pPr lvl="0"/>
            <a:r>
              <a:rPr lang="en-US" dirty="0" smtClean="0"/>
              <a:t>Based on the EFI used by Apple</a:t>
            </a:r>
          </a:p>
          <a:p>
            <a:pPr lvl="0"/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Abstract interface between software and hardware</a:t>
            </a:r>
          </a:p>
          <a:p>
            <a:pPr lvl="1"/>
            <a:r>
              <a:rPr lang="en-US" dirty="0" smtClean="0"/>
              <a:t>Uses high-level programming concepts</a:t>
            </a:r>
          </a:p>
          <a:p>
            <a:pPr lvl="1"/>
            <a:r>
              <a:rPr lang="en-US" dirty="0"/>
              <a:t>Focusses on extensibility and </a:t>
            </a:r>
            <a:r>
              <a:rPr lang="en-US" dirty="0" smtClean="0"/>
              <a:t>modularity</a:t>
            </a:r>
          </a:p>
          <a:p>
            <a:pPr lvl="1"/>
            <a:r>
              <a:rPr lang="en-US" dirty="0" smtClean="0"/>
              <a:t>Allows booting directly into protected mode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989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Boot process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378825"/>
            <a:ext cx="8020050" cy="5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06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Boot process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378825"/>
            <a:ext cx="8020050" cy="56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82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Boot process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8" cy="56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15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Boot process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8" cy="56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7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marL="108000" lvl="0" indent="0" algn="ctr">
              <a:buNone/>
            </a:pPr>
            <a:endParaRPr lang="en-US" dirty="0" smtClean="0"/>
          </a:p>
          <a:p>
            <a:pPr marL="108000" lvl="0" indent="0" algn="ctr">
              <a:buNone/>
            </a:pPr>
            <a:endParaRPr lang="en-US" dirty="0" smtClean="0"/>
          </a:p>
          <a:p>
            <a:pPr marL="108000" lvl="0" indent="0" algn="ctr">
              <a:buNone/>
            </a:pPr>
            <a:r>
              <a:rPr lang="en-US" dirty="0" smtClean="0"/>
              <a:t>Where can we insert custom code in this process?</a:t>
            </a:r>
          </a:p>
          <a:p>
            <a:pPr marL="108000" lvl="0" indent="0" algn="ctr">
              <a:buNone/>
            </a:pPr>
            <a:r>
              <a:rPr lang="en-US" sz="4800" dirty="0" smtClean="0"/>
              <a:t>Anywhere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252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Topics to be discussed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Execution modes of X86 CPUs</a:t>
            </a:r>
          </a:p>
          <a:p>
            <a:pPr lvl="0"/>
            <a:r>
              <a:rPr lang="en-US" dirty="0" smtClean="0"/>
              <a:t>Programming possibilities in the different modes</a:t>
            </a:r>
          </a:p>
          <a:p>
            <a:pPr lvl="0"/>
            <a:r>
              <a:rPr lang="en-US" dirty="0" smtClean="0"/>
              <a:t>Programming with </a:t>
            </a:r>
            <a:r>
              <a:rPr lang="en-US" dirty="0" err="1" smtClean="0"/>
              <a:t>BareMetal</a:t>
            </a:r>
            <a:r>
              <a:rPr lang="en-US" dirty="0" smtClean="0"/>
              <a:t> OS</a:t>
            </a:r>
          </a:p>
          <a:p>
            <a:pPr lvl="1"/>
            <a:r>
              <a:rPr lang="en-US" dirty="0" smtClean="0"/>
              <a:t>A simple OS with full programmer control</a:t>
            </a:r>
          </a:p>
          <a:p>
            <a:pPr lvl="0"/>
            <a:r>
              <a:rPr lang="en-US" dirty="0" smtClean="0"/>
              <a:t>Linux guide from assembly to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8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Real-mode assembly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8" cy="56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7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Real-mode assembly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Full control over execution</a:t>
            </a:r>
          </a:p>
          <a:p>
            <a:pPr lvl="1"/>
            <a:r>
              <a:rPr lang="en-US" dirty="0" smtClean="0"/>
              <a:t>Uninterrupted access to hardware</a:t>
            </a:r>
          </a:p>
          <a:p>
            <a:pPr lvl="1"/>
            <a:r>
              <a:rPr lang="en-US" dirty="0" smtClean="0"/>
              <a:t>Basic I/O through BIOS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Limited to 16-bit operations</a:t>
            </a:r>
          </a:p>
          <a:p>
            <a:pPr lvl="1"/>
            <a:r>
              <a:rPr lang="en-US" dirty="0" smtClean="0"/>
              <a:t>Limited to 1MB of memory</a:t>
            </a:r>
          </a:p>
          <a:p>
            <a:pPr lvl="1"/>
            <a:r>
              <a:rPr lang="en-US" dirty="0" smtClean="0"/>
              <a:t>Limited to single core</a:t>
            </a:r>
          </a:p>
        </p:txBody>
      </p:sp>
    </p:spTree>
    <p:extLst>
      <p:ext uri="{BB962C8B-B14F-4D97-AF65-F5344CB8AC3E}">
        <p14:creationId xmlns:p14="http://schemas.microsoft.com/office/powerpoint/2010/main" val="417525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Assembly in MS-DOS (</a:t>
            </a:r>
            <a:r>
              <a:rPr lang="en-US" dirty="0" err="1" smtClean="0"/>
              <a:t>FreeDOS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Extra functionality besides BIOS</a:t>
            </a:r>
          </a:p>
          <a:p>
            <a:pPr lvl="0"/>
            <a:r>
              <a:rPr lang="en-US" dirty="0" smtClean="0"/>
              <a:t>Extensive documentation available</a:t>
            </a:r>
          </a:p>
          <a:p>
            <a:pPr lvl="1"/>
            <a:r>
              <a:rPr lang="en-US" dirty="0" smtClean="0"/>
              <a:t>Most old-school lectures</a:t>
            </a:r>
          </a:p>
          <a:p>
            <a:pPr lvl="1" hangingPunct="0"/>
            <a:r>
              <a:rPr lang="en-US" dirty="0" smtClean="0"/>
              <a:t>The </a:t>
            </a:r>
            <a:r>
              <a:rPr lang="en-US" dirty="0"/>
              <a:t>Art of Assembly Language </a:t>
            </a:r>
            <a:r>
              <a:rPr lang="en-US" dirty="0" smtClean="0"/>
              <a:t>Programming</a:t>
            </a:r>
          </a:p>
          <a:p>
            <a:pPr lvl="1" hangingPunct="0"/>
            <a:r>
              <a:rPr lang="en-US" dirty="0" smtClean="0"/>
              <a:t>TECH Help: great digital resource</a:t>
            </a:r>
            <a:endParaRPr lang="en-US" dirty="0"/>
          </a:p>
          <a:p>
            <a:pPr lvl="0"/>
            <a:r>
              <a:rPr lang="en-US" dirty="0" smtClean="0"/>
              <a:t>Essentially same as real-mode</a:t>
            </a:r>
          </a:p>
        </p:txBody>
      </p:sp>
    </p:spTree>
    <p:extLst>
      <p:ext uri="{BB962C8B-B14F-4D97-AF65-F5344CB8AC3E}">
        <p14:creationId xmlns:p14="http://schemas.microsoft.com/office/powerpoint/2010/main" val="99892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Write your own </a:t>
            </a:r>
            <a:r>
              <a:rPr lang="en-US" dirty="0" err="1"/>
              <a:t>bootloader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7" cy="56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24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Write your own </a:t>
            </a:r>
            <a:r>
              <a:rPr lang="en-US" dirty="0" err="1" smtClean="0"/>
              <a:t>bootloader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Learn both real- and protected-mode</a:t>
            </a:r>
          </a:p>
          <a:p>
            <a:pPr lvl="0"/>
            <a:r>
              <a:rPr lang="en-US" dirty="0" smtClean="0"/>
              <a:t>Solve a real, hardcore problem</a:t>
            </a:r>
          </a:p>
          <a:p>
            <a:pPr lvl="0"/>
            <a:r>
              <a:rPr lang="en-US" dirty="0" smtClean="0"/>
              <a:t>Applicable on modern systems</a:t>
            </a:r>
          </a:p>
          <a:p>
            <a:pPr lvl="0"/>
            <a:r>
              <a:rPr lang="en-US" dirty="0" smtClean="0"/>
              <a:t>Requires following strict guide lines</a:t>
            </a:r>
          </a:p>
          <a:p>
            <a:pPr lvl="1"/>
            <a:r>
              <a:rPr lang="en-US" dirty="0" err="1" smtClean="0"/>
              <a:t>OSDev</a:t>
            </a:r>
            <a:r>
              <a:rPr lang="en-US" dirty="0" smtClean="0"/>
              <a:t> contains many </a:t>
            </a:r>
            <a:r>
              <a:rPr lang="en-US" dirty="0" smtClean="0">
                <a:hlinkClick r:id="rId3"/>
              </a:rPr>
              <a:t>resources</a:t>
            </a:r>
            <a:endParaRPr lang="en-US" dirty="0" smtClean="0"/>
          </a:p>
          <a:p>
            <a:pPr lvl="1"/>
            <a:r>
              <a:rPr lang="en-US" dirty="0" smtClean="0"/>
              <a:t>Example code: GRUB (large codebase!)</a:t>
            </a:r>
          </a:p>
          <a:p>
            <a:pPr marL="108000" indent="0" algn="ctr">
              <a:buNone/>
            </a:pPr>
            <a:r>
              <a:rPr lang="en-US" dirty="0" smtClean="0">
                <a:hlinkClick r:id="rId4"/>
              </a:rPr>
              <a:t>Intel </a:t>
            </a:r>
            <a:r>
              <a:rPr lang="en-US" dirty="0" err="1" smtClean="0">
                <a:hlinkClick r:id="rId4"/>
              </a:rPr>
              <a:t>Bootloader</a:t>
            </a:r>
            <a:r>
              <a:rPr lang="en-US" dirty="0" smtClean="0">
                <a:hlinkClick r:id="rId4"/>
              </a:rPr>
              <a:t> Guidelines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685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What about a “custom kernel”?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7" cy="567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What about a “custom kernel”?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Use an existing </a:t>
            </a:r>
            <a:r>
              <a:rPr lang="en-US" dirty="0" err="1" smtClean="0"/>
              <a:t>bootloader</a:t>
            </a:r>
            <a:r>
              <a:rPr lang="en-US" dirty="0" smtClean="0"/>
              <a:t>, write custom protected mode code </a:t>
            </a:r>
          </a:p>
          <a:p>
            <a:pPr lvl="0"/>
            <a:r>
              <a:rPr lang="en-US" dirty="0" smtClean="0"/>
              <a:t>Benefit from the most advanced protected mode</a:t>
            </a:r>
          </a:p>
          <a:p>
            <a:pPr lvl="1"/>
            <a:r>
              <a:rPr lang="en-US" dirty="0" smtClean="0"/>
              <a:t>No limitations on hardware capabilities</a:t>
            </a:r>
          </a:p>
          <a:p>
            <a:r>
              <a:rPr lang="en-US" dirty="0" smtClean="0"/>
              <a:t>Full access to all components, except BIOS</a:t>
            </a:r>
          </a:p>
          <a:p>
            <a:r>
              <a:rPr lang="en-US" dirty="0" smtClean="0"/>
              <a:t>Need to write custom code to manage I/O</a:t>
            </a:r>
          </a:p>
        </p:txBody>
      </p:sp>
    </p:spTree>
    <p:extLst>
      <p:ext uri="{BB962C8B-B14F-4D97-AF65-F5344CB8AC3E}">
        <p14:creationId xmlns:p14="http://schemas.microsoft.com/office/powerpoint/2010/main" val="386049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Assembly in Linux/Windows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378825"/>
            <a:ext cx="8020046" cy="567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71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Assembly in Linux/Windows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Easy to integrate into applications</a:t>
            </a:r>
          </a:p>
          <a:p>
            <a:pPr lvl="0"/>
            <a:r>
              <a:rPr lang="en-US" dirty="0" smtClean="0"/>
              <a:t>Familiar programming model</a:t>
            </a:r>
          </a:p>
          <a:p>
            <a:pPr lvl="0"/>
            <a:r>
              <a:rPr lang="en-US" dirty="0" smtClean="0"/>
              <a:t>Limited to OS sandbox</a:t>
            </a:r>
          </a:p>
          <a:p>
            <a:pPr lvl="0"/>
            <a:r>
              <a:rPr lang="en-US" dirty="0" smtClean="0"/>
              <a:t>Develop device drivers for additional control</a:t>
            </a:r>
          </a:p>
          <a:p>
            <a:pPr lvl="1"/>
            <a:r>
              <a:rPr lang="en-US" dirty="0" smtClean="0"/>
              <a:t>Kernel modules in Linux</a:t>
            </a:r>
          </a:p>
          <a:p>
            <a:r>
              <a:rPr lang="en-US" dirty="0" smtClean="0"/>
              <a:t>Typically C is more applicable</a:t>
            </a:r>
          </a:p>
        </p:txBody>
      </p:sp>
    </p:spTree>
    <p:extLst>
      <p:ext uri="{BB962C8B-B14F-4D97-AF65-F5344CB8AC3E}">
        <p14:creationId xmlns:p14="http://schemas.microsoft.com/office/powerpoint/2010/main" val="346962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Extend existing “custom kernel”</a:t>
            </a:r>
          </a:p>
          <a:p>
            <a:pPr lvl="0"/>
            <a:r>
              <a:rPr lang="en-US" dirty="0" smtClean="0"/>
              <a:t>Leverage OS facilities for early development</a:t>
            </a:r>
          </a:p>
          <a:p>
            <a:pPr lvl="0"/>
            <a:r>
              <a:rPr lang="en-US" dirty="0" smtClean="0"/>
              <a:t>Learn from existing code-base</a:t>
            </a:r>
          </a:p>
          <a:p>
            <a:pPr lvl="0"/>
            <a:r>
              <a:rPr lang="en-US" dirty="0" smtClean="0"/>
              <a:t>Same power as DOS-based approach, but on a modern architecture</a:t>
            </a:r>
          </a:p>
        </p:txBody>
      </p:sp>
    </p:spTree>
    <p:extLst>
      <p:ext uri="{BB962C8B-B14F-4D97-AF65-F5344CB8AC3E}">
        <p14:creationId xmlns:p14="http://schemas.microsoft.com/office/powerpoint/2010/main" val="386049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mtClean="0"/>
              <a:t>Execution modes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Different modes as the hardware evolved</a:t>
            </a:r>
          </a:p>
          <a:p>
            <a:pPr lvl="1"/>
            <a:r>
              <a:rPr lang="en-US" dirty="0" smtClean="0"/>
              <a:t>16 </a:t>
            </a:r>
            <a:r>
              <a:rPr lang="en-US" dirty="0"/>
              <a:t>→</a:t>
            </a:r>
            <a:r>
              <a:rPr lang="en-US" dirty="0" smtClean="0"/>
              <a:t> 32 → 64 bit architecture</a:t>
            </a:r>
          </a:p>
          <a:p>
            <a:pPr lvl="1"/>
            <a:r>
              <a:rPr lang="en-US" dirty="0" smtClean="0"/>
              <a:t>Memory protection for safety and security</a:t>
            </a:r>
          </a:p>
          <a:p>
            <a:r>
              <a:rPr lang="en-US" dirty="0" smtClean="0"/>
              <a:t>Old variants still available for legacy support!</a:t>
            </a:r>
          </a:p>
          <a:p>
            <a:r>
              <a:rPr lang="en-US" dirty="0" smtClean="0"/>
              <a:t>Boot in basic mode, ask CPU for more features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marL="108000" lvl="0" indent="0" algn="ctr">
              <a:buNone/>
            </a:pPr>
            <a:endParaRPr lang="en-US" dirty="0" smtClean="0"/>
          </a:p>
          <a:p>
            <a:pPr marL="108000" lvl="0" indent="0" algn="ctr">
              <a:buNone/>
            </a:pPr>
            <a:r>
              <a:rPr lang="en-US" b="1" dirty="0" err="1" smtClean="0"/>
              <a:t>BareMetal</a:t>
            </a:r>
            <a:r>
              <a:rPr lang="en-US" b="1" dirty="0" smtClean="0"/>
              <a:t> </a:t>
            </a:r>
            <a:r>
              <a:rPr lang="en-US" b="1" dirty="0"/>
              <a:t>OS</a:t>
            </a:r>
            <a:r>
              <a:rPr lang="en-US" dirty="0"/>
              <a:t> (5.3): complete OS in assembly</a:t>
            </a:r>
          </a:p>
          <a:p>
            <a:pPr lvl="1"/>
            <a:r>
              <a:rPr lang="en-US" dirty="0"/>
              <a:t>64-bit with multi-core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Miniature size, minimal feature set</a:t>
            </a:r>
          </a:p>
          <a:p>
            <a:pPr lvl="1"/>
            <a:r>
              <a:rPr lang="en-US" dirty="0" smtClean="0"/>
              <a:t>Perfect for learning system interaction</a:t>
            </a:r>
          </a:p>
          <a:p>
            <a:pPr marL="540000" lvl="1" indent="0" algn="ctr">
              <a:buNone/>
            </a:pPr>
            <a:endParaRPr lang="en-US" dirty="0" smtClean="0"/>
          </a:p>
          <a:p>
            <a:pPr marL="540000" lvl="1" indent="0" algn="ctr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://www.returninfinity.com/baremetal.html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796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 smtClean="0"/>
              <a:t>BareMetal</a:t>
            </a:r>
            <a:r>
              <a:rPr lang="en-US" dirty="0" smtClean="0"/>
              <a:t> OS (5.3)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File System: FAT16 (File Allocation Table)</a:t>
            </a:r>
          </a:p>
          <a:p>
            <a:pPr lvl="1"/>
            <a:r>
              <a:rPr lang="en-US" dirty="0" smtClean="0"/>
              <a:t>Files </a:t>
            </a:r>
            <a:r>
              <a:rPr lang="en-US" dirty="0"/>
              <a:t>p</a:t>
            </a:r>
            <a:r>
              <a:rPr lang="en-US" dirty="0" smtClean="0"/>
              <a:t>artitioned into clusters (per cluster info in table)</a:t>
            </a:r>
          </a:p>
          <a:p>
            <a:pPr lvl="1"/>
            <a:r>
              <a:rPr lang="en-US" dirty="0" smtClean="0"/>
              <a:t>Used  by memory cards</a:t>
            </a:r>
          </a:p>
          <a:p>
            <a:r>
              <a:rPr lang="en-US" dirty="0" smtClean="0"/>
              <a:t>Shell</a:t>
            </a:r>
          </a:p>
          <a:p>
            <a:pPr lvl="1"/>
            <a:r>
              <a:rPr lang="en-US" dirty="0" smtClean="0"/>
              <a:t>Execute a single application at a time</a:t>
            </a:r>
          </a:p>
          <a:p>
            <a:r>
              <a:rPr lang="en-US" dirty="0" smtClean="0"/>
              <a:t>OS functionality</a:t>
            </a:r>
          </a:p>
          <a:p>
            <a:pPr lvl="1"/>
            <a:r>
              <a:rPr lang="en-US" dirty="0" smtClean="0"/>
              <a:t>Functions resident in memory</a:t>
            </a:r>
          </a:p>
        </p:txBody>
      </p:sp>
    </p:spTree>
    <p:extLst>
      <p:ext uri="{BB962C8B-B14F-4D97-AF65-F5344CB8AC3E}">
        <p14:creationId xmlns:p14="http://schemas.microsoft.com/office/powerpoint/2010/main" val="316317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Application memory range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Static code and data, 2MB: 200000h → 400000h</a:t>
            </a:r>
          </a:p>
          <a:p>
            <a:pPr lvl="1"/>
            <a:r>
              <a:rPr lang="en-US" dirty="0" smtClean="0"/>
              <a:t>Dynamically allocated memory areas (2MB pages)</a:t>
            </a:r>
          </a:p>
          <a:p>
            <a:pPr lvl="0"/>
            <a:r>
              <a:rPr lang="en-US" dirty="0" smtClean="0"/>
              <a:t>Execution starts from 200000h</a:t>
            </a:r>
          </a:p>
          <a:p>
            <a:pPr lvl="0"/>
            <a:r>
              <a:rPr lang="en-US" dirty="0"/>
              <a:t>Execution stops when returning from “main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No </a:t>
            </a:r>
            <a:r>
              <a:rPr lang="en-US" dirty="0"/>
              <a:t>relocation of </a:t>
            </a:r>
            <a:r>
              <a:rPr lang="en-US" dirty="0" smtClean="0"/>
              <a:t>code/data (single process)</a:t>
            </a:r>
          </a:p>
          <a:p>
            <a:pPr lvl="0"/>
            <a:r>
              <a:rPr lang="en-US" dirty="0" smtClean="0"/>
              <a:t>Interaction with OS described in header file</a:t>
            </a:r>
          </a:p>
          <a:p>
            <a:pPr lvl="1"/>
            <a:r>
              <a:rPr lang="en-US" dirty="0" smtClean="0"/>
              <a:t>Essentially </a:t>
            </a:r>
            <a:r>
              <a:rPr lang="en-US" dirty="0" err="1" smtClean="0"/>
              <a:t>syscalls</a:t>
            </a:r>
            <a:r>
              <a:rPr lang="en-US" dirty="0" smtClean="0"/>
              <a:t> without changing privilege level</a:t>
            </a:r>
          </a:p>
        </p:txBody>
      </p:sp>
    </p:spTree>
    <p:extLst>
      <p:ext uri="{BB962C8B-B14F-4D97-AF65-F5344CB8AC3E}">
        <p14:creationId xmlns:p14="http://schemas.microsoft.com/office/powerpoint/2010/main" val="316317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marL="108000" indent="0">
              <a:buNone/>
            </a:pPr>
            <a:r>
              <a:rPr lang="en-US" dirty="0" smtClean="0"/>
              <a:t>; </a:t>
            </a:r>
            <a:r>
              <a:rPr lang="en-US" dirty="0"/>
              <a:t>Compile a 64-bit </a:t>
            </a:r>
            <a:r>
              <a:rPr lang="en-US" dirty="0" smtClean="0"/>
              <a:t>application</a:t>
            </a:r>
          </a:p>
          <a:p>
            <a:pPr marL="108000" lvl="0" indent="0">
              <a:buNone/>
            </a:pPr>
            <a:r>
              <a:rPr lang="en-US" b="1" dirty="0" smtClean="0"/>
              <a:t>[</a:t>
            </a:r>
            <a:r>
              <a:rPr lang="en-US" b="1" dirty="0"/>
              <a:t>BITS </a:t>
            </a:r>
            <a:r>
              <a:rPr lang="en-US" b="1" dirty="0" smtClean="0"/>
              <a:t>64]</a:t>
            </a:r>
          </a:p>
          <a:p>
            <a:pPr marL="108000" lvl="0" indent="0">
              <a:buNone/>
            </a:pPr>
            <a:r>
              <a:rPr lang="en-US" dirty="0" smtClean="0"/>
              <a:t>; Memory </a:t>
            </a:r>
            <a:r>
              <a:rPr lang="en-US" dirty="0"/>
              <a:t>address where application </a:t>
            </a:r>
            <a:r>
              <a:rPr lang="en-US" dirty="0" smtClean="0"/>
              <a:t>is </a:t>
            </a:r>
            <a:r>
              <a:rPr lang="en-US" dirty="0"/>
              <a:t>be </a:t>
            </a:r>
            <a:r>
              <a:rPr lang="en-US" dirty="0" smtClean="0"/>
              <a:t>loaded</a:t>
            </a:r>
          </a:p>
          <a:p>
            <a:pPr marL="108000" lvl="0" indent="0">
              <a:buNone/>
            </a:pPr>
            <a:r>
              <a:rPr lang="en-US" b="1" dirty="0" smtClean="0"/>
              <a:t>[</a:t>
            </a:r>
            <a:r>
              <a:rPr lang="en-US" b="1" dirty="0"/>
              <a:t>ORG </a:t>
            </a:r>
            <a:r>
              <a:rPr lang="en-US" b="1" dirty="0" smtClean="0"/>
              <a:t>0000000000200000h]</a:t>
            </a:r>
          </a:p>
          <a:p>
            <a:pPr marL="108000" indent="0">
              <a:buNone/>
            </a:pPr>
            <a:r>
              <a:rPr lang="en-US" dirty="0"/>
              <a:t>; Include the </a:t>
            </a:r>
            <a:r>
              <a:rPr lang="en-US" dirty="0" err="1"/>
              <a:t>BareMetal</a:t>
            </a:r>
            <a:r>
              <a:rPr lang="en-US" dirty="0"/>
              <a:t> OS function </a:t>
            </a:r>
            <a:r>
              <a:rPr lang="en-US" dirty="0" smtClean="0"/>
              <a:t>definitions</a:t>
            </a:r>
          </a:p>
          <a:p>
            <a:pPr marL="108000" lvl="0" indent="0">
              <a:buNone/>
            </a:pPr>
            <a:r>
              <a:rPr lang="en-US" b="1" dirty="0" smtClean="0"/>
              <a:t>%</a:t>
            </a:r>
            <a:r>
              <a:rPr lang="en-US" b="1" dirty="0"/>
              <a:t>INCLUDE "</a:t>
            </a:r>
            <a:r>
              <a:rPr lang="en-US" b="1" dirty="0" smtClean="0"/>
              <a:t>bmdev.asm“</a:t>
            </a:r>
          </a:p>
          <a:p>
            <a:pPr marL="108000" indent="0" algn="ctr">
              <a:buNone/>
            </a:pPr>
            <a:r>
              <a:rPr lang="en-US" dirty="0" smtClean="0">
                <a:hlinkClick r:id="rId3"/>
              </a:rPr>
              <a:t>Application examples</a:t>
            </a:r>
            <a:endParaRPr lang="en-US" dirty="0"/>
          </a:p>
          <a:p>
            <a:pPr marL="108000" lvl="0" indent="0">
              <a:buNone/>
            </a:pP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420340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OS functionalities exported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String manipulation and printing</a:t>
            </a:r>
          </a:p>
          <a:p>
            <a:pPr lvl="0"/>
            <a:r>
              <a:rPr lang="en-US" dirty="0" smtClean="0"/>
              <a:t>CLI manipulation: keyboard input and cursor</a:t>
            </a:r>
          </a:p>
          <a:p>
            <a:pPr lvl="0"/>
            <a:r>
              <a:rPr lang="en-US" dirty="0" smtClean="0"/>
              <a:t>File system operations</a:t>
            </a:r>
          </a:p>
          <a:p>
            <a:r>
              <a:rPr lang="en-US" dirty="0"/>
              <a:t>Dynamic memory </a:t>
            </a:r>
            <a:r>
              <a:rPr lang="en-US" dirty="0" smtClean="0"/>
              <a:t>allocation</a:t>
            </a:r>
          </a:p>
          <a:p>
            <a:pPr lvl="0"/>
            <a:r>
              <a:rPr lang="en-US" dirty="0"/>
              <a:t>Multi-threading </a:t>
            </a:r>
            <a:r>
              <a:rPr lang="en-US" dirty="0" smtClean="0"/>
              <a:t>using </a:t>
            </a:r>
            <a:r>
              <a:rPr lang="en-US" dirty="0"/>
              <a:t>SMP model</a:t>
            </a:r>
          </a:p>
          <a:p>
            <a:r>
              <a:rPr lang="en-US" dirty="0" smtClean="0"/>
              <a:t>Basic networking through Ethernet</a:t>
            </a:r>
          </a:p>
          <a:p>
            <a:pPr lvl="0"/>
            <a:r>
              <a:rPr lang="en-US" dirty="0" smtClean="0"/>
              <a:t>Environment management (</a:t>
            </a:r>
            <a:r>
              <a:rPr lang="en-US" dirty="0" err="1" smtClean="0"/>
              <a:t>argc</a:t>
            </a:r>
            <a:r>
              <a:rPr lang="en-US" dirty="0" smtClean="0"/>
              <a:t>/</a:t>
            </a:r>
            <a:r>
              <a:rPr lang="en-US" dirty="0" err="1" smtClean="0"/>
              <a:t>argv</a:t>
            </a:r>
            <a:r>
              <a:rPr lang="en-US" dirty="0" smtClean="0"/>
              <a:t>)</a:t>
            </a:r>
          </a:p>
          <a:p>
            <a:pPr marL="108000" indent="0" algn="ctr">
              <a:buNone/>
            </a:pPr>
            <a:r>
              <a:rPr lang="en-US" dirty="0" smtClean="0">
                <a:hlinkClick r:id="rId3"/>
              </a:rPr>
              <a:t>Detailed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5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Workflow when using </a:t>
            </a:r>
            <a:r>
              <a:rPr lang="en-US" dirty="0" err="1" smtClean="0"/>
              <a:t>BareMetal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Start with QEMU or </a:t>
            </a:r>
            <a:r>
              <a:rPr lang="en-US" dirty="0" err="1" smtClean="0"/>
              <a:t>VirtualBox</a:t>
            </a:r>
            <a:r>
              <a:rPr lang="en-US" dirty="0" smtClean="0"/>
              <a:t> VM image (5.3)</a:t>
            </a:r>
          </a:p>
          <a:p>
            <a:pPr lvl="1"/>
            <a:r>
              <a:rPr lang="en-US" dirty="0" smtClean="0">
                <a:hlinkClick r:id="rId3"/>
              </a:rPr>
              <a:t>QEMU: Windows version; </a:t>
            </a:r>
            <a:r>
              <a:rPr lang="en-US" dirty="0" err="1" smtClean="0">
                <a:hlinkClick r:id="rId3"/>
              </a:rPr>
              <a:t>VirtualBox</a:t>
            </a:r>
            <a:r>
              <a:rPr lang="en-US" dirty="0" smtClean="0">
                <a:hlinkClick r:id="rId3"/>
              </a:rPr>
              <a:t>: VMDK</a:t>
            </a:r>
            <a:endParaRPr lang="en-US" dirty="0" smtClean="0"/>
          </a:p>
          <a:p>
            <a:r>
              <a:rPr lang="en-US" dirty="0" smtClean="0"/>
              <a:t>Check that you can boot into </a:t>
            </a:r>
            <a:r>
              <a:rPr lang="en-US" dirty="0" err="1" smtClean="0"/>
              <a:t>BareMetal</a:t>
            </a:r>
            <a:r>
              <a:rPr lang="en-US" dirty="0" smtClean="0"/>
              <a:t> OS</a:t>
            </a:r>
          </a:p>
          <a:p>
            <a:pPr lvl="1"/>
            <a:r>
              <a:rPr lang="en-US" dirty="0" smtClean="0"/>
              <a:t>Play around with the existing apps</a:t>
            </a:r>
          </a:p>
          <a:p>
            <a:r>
              <a:rPr lang="en-US" dirty="0" smtClean="0"/>
              <a:t>Download </a:t>
            </a:r>
            <a:r>
              <a:rPr lang="en-US" dirty="0" smtClean="0">
                <a:hlinkClick r:id="rId4"/>
              </a:rPr>
              <a:t>source</a:t>
            </a:r>
            <a:endParaRPr lang="en-US" dirty="0" smtClean="0"/>
          </a:p>
          <a:p>
            <a:r>
              <a:rPr lang="en-US" dirty="0" smtClean="0"/>
              <a:t>Build your first app based on </a:t>
            </a:r>
            <a:r>
              <a:rPr lang="en-US" b="1" i="1" dirty="0" smtClean="0"/>
              <a:t>programs/hello.asm</a:t>
            </a:r>
            <a:endParaRPr lang="en-US" dirty="0"/>
          </a:p>
          <a:p>
            <a:pPr marL="5400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754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Workflow using </a:t>
            </a:r>
            <a:r>
              <a:rPr lang="en-US" dirty="0" err="1" smtClean="0"/>
              <a:t>BareMetal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Understand the provided build scripts</a:t>
            </a:r>
          </a:p>
          <a:p>
            <a:pPr lvl="1"/>
            <a:r>
              <a:rPr lang="en-US" dirty="0" smtClean="0"/>
              <a:t>compileASM.sh for ASM and compileC.sh for C</a:t>
            </a:r>
            <a:endParaRPr lang="en-US" dirty="0"/>
          </a:p>
          <a:p>
            <a:r>
              <a:rPr lang="en-US" dirty="0" smtClean="0"/>
              <a:t>Compile your application to a </a:t>
            </a:r>
            <a:r>
              <a:rPr lang="en-US" b="1" i="1" dirty="0" smtClean="0"/>
              <a:t>.app</a:t>
            </a:r>
            <a:r>
              <a:rPr lang="en-US" dirty="0" smtClean="0"/>
              <a:t> file</a:t>
            </a:r>
          </a:p>
          <a:p>
            <a:r>
              <a:rPr lang="en-US" dirty="0" smtClean="0"/>
              <a:t>Use the provided script to mount the virtual disk</a:t>
            </a:r>
          </a:p>
          <a:p>
            <a:pPr lvl="1"/>
            <a:r>
              <a:rPr lang="en-US" dirty="0" smtClean="0"/>
              <a:t>Mounts the FAT16 portion under /</a:t>
            </a:r>
            <a:r>
              <a:rPr lang="en-US" dirty="0" err="1" smtClean="0"/>
              <a:t>mnt</a:t>
            </a:r>
            <a:r>
              <a:rPr lang="en-US" dirty="0" smtClean="0"/>
              <a:t>/</a:t>
            </a:r>
            <a:r>
              <a:rPr lang="en-US" dirty="0" err="1" smtClean="0"/>
              <a:t>baremetal</a:t>
            </a:r>
            <a:r>
              <a:rPr lang="en-US" dirty="0" smtClean="0"/>
              <a:t>/</a:t>
            </a:r>
          </a:p>
          <a:p>
            <a:r>
              <a:rPr lang="en-US" dirty="0" smtClean="0"/>
              <a:t>Copy you application to the disk</a:t>
            </a:r>
          </a:p>
          <a:p>
            <a:r>
              <a:rPr lang="en-US" dirty="0" err="1" smtClean="0"/>
              <a:t>Unmount</a:t>
            </a:r>
            <a:r>
              <a:rPr lang="en-US" dirty="0" smtClean="0"/>
              <a:t> the disk to commit the changes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195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 smtClean="0"/>
              <a:t>BareMetal</a:t>
            </a:r>
            <a:r>
              <a:rPr lang="en-US" dirty="0" smtClean="0"/>
              <a:t> boot process (1)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err="1" smtClean="0"/>
              <a:t>Bootloader</a:t>
            </a:r>
            <a:r>
              <a:rPr lang="en-US" dirty="0" smtClean="0"/>
              <a:t> Pure64 started at power-up</a:t>
            </a:r>
          </a:p>
          <a:p>
            <a:pPr lvl="1"/>
            <a:r>
              <a:rPr lang="en-US" dirty="0" smtClean="0"/>
              <a:t>Read rest of Pure64 into memory (from MBR stub)</a:t>
            </a:r>
          </a:p>
          <a:p>
            <a:pPr lvl="1"/>
            <a:r>
              <a:rPr lang="en-US" dirty="0" smtClean="0"/>
              <a:t>Initialize video mode and extract BIOS memory map</a:t>
            </a:r>
          </a:p>
          <a:p>
            <a:pPr lvl="1"/>
            <a:r>
              <a:rPr lang="en-US" dirty="0" smtClean="0"/>
              <a:t>Enable 32-bit into 64-bit protected mode</a:t>
            </a:r>
          </a:p>
          <a:p>
            <a:pPr lvl="1"/>
            <a:r>
              <a:rPr lang="en-US" dirty="0" smtClean="0"/>
              <a:t>Generate CPU exception hooks</a:t>
            </a:r>
          </a:p>
          <a:p>
            <a:pPr lvl="1"/>
            <a:r>
              <a:rPr lang="en-US" dirty="0" smtClean="0"/>
              <a:t>Setup hardware components (with interrupt hooks)</a:t>
            </a:r>
          </a:p>
          <a:p>
            <a:pPr lvl="1"/>
            <a:r>
              <a:rPr lang="en-US" dirty="0" smtClean="0"/>
              <a:t>Save system information to </a:t>
            </a:r>
            <a:r>
              <a:rPr lang="en-US" dirty="0" err="1" smtClean="0"/>
              <a:t>infomap</a:t>
            </a:r>
            <a:r>
              <a:rPr lang="en-US" dirty="0" smtClean="0"/>
              <a:t> (5000H)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664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 smtClean="0"/>
              <a:t>BareMetal</a:t>
            </a:r>
            <a:r>
              <a:rPr lang="en-US" dirty="0" smtClean="0"/>
              <a:t> boot process (2)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err="1" smtClean="0"/>
              <a:t>BareMetal</a:t>
            </a:r>
            <a:r>
              <a:rPr lang="en-US" dirty="0" smtClean="0"/>
              <a:t> kernel takes over execution</a:t>
            </a:r>
          </a:p>
          <a:p>
            <a:pPr lvl="1"/>
            <a:r>
              <a:rPr lang="en-US" dirty="0" smtClean="0"/>
              <a:t>Install handlers for exceptions and interrupts</a:t>
            </a:r>
          </a:p>
          <a:p>
            <a:pPr lvl="1"/>
            <a:r>
              <a:rPr lang="en-US" dirty="0" smtClean="0"/>
              <a:t>Copy Pure64 </a:t>
            </a:r>
            <a:r>
              <a:rPr lang="en-US" dirty="0" err="1" smtClean="0"/>
              <a:t>infomap</a:t>
            </a:r>
            <a:r>
              <a:rPr lang="en-US" dirty="0" smtClean="0"/>
              <a:t> (5000H) to </a:t>
            </a:r>
            <a:r>
              <a:rPr lang="en-US" dirty="0" err="1" smtClean="0"/>
              <a:t>os_SystemVariables</a:t>
            </a:r>
            <a:endParaRPr lang="en-US" dirty="0" smtClean="0"/>
          </a:p>
          <a:p>
            <a:pPr lvl="1"/>
            <a:r>
              <a:rPr lang="en-US" dirty="0" smtClean="0"/>
              <a:t>Allocate kernel and application memory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llocate per-CPU stacks and reset CPUs</a:t>
            </a:r>
          </a:p>
          <a:p>
            <a:pPr lvl="2"/>
            <a:r>
              <a:rPr lang="en-US" dirty="0" smtClean="0"/>
              <a:t>Clear registers, reset stack, set status flags</a:t>
            </a:r>
          </a:p>
          <a:p>
            <a:pPr lvl="1"/>
            <a:r>
              <a:rPr lang="en-US" dirty="0" smtClean="0"/>
              <a:t>Initialize hard disk and network</a:t>
            </a:r>
            <a:endParaRPr lang="en-US" dirty="0"/>
          </a:p>
          <a:p>
            <a:pPr marL="5400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180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marL="108000" lvl="0" indent="0" algn="ctr">
              <a:buNone/>
            </a:pPr>
            <a:endParaRPr lang="en-US" dirty="0" smtClean="0"/>
          </a:p>
          <a:p>
            <a:pPr marL="108000" lvl="0" indent="0" algn="ctr">
              <a:buNone/>
            </a:pPr>
            <a:endParaRPr lang="en-US" dirty="0" smtClean="0"/>
          </a:p>
          <a:p>
            <a:pPr marL="108000" lvl="0" indent="0" algn="ctr">
              <a:buNone/>
            </a:pPr>
            <a:r>
              <a:rPr lang="en-US" sz="4800" dirty="0" smtClean="0"/>
              <a:t>What about Linux?</a:t>
            </a:r>
          </a:p>
          <a:p>
            <a:pPr marL="108000" lvl="0" indent="0" algn="ctr">
              <a:buNone/>
            </a:pPr>
            <a:r>
              <a:rPr lang="en-US" dirty="0" smtClean="0"/>
              <a:t>A short guide going from code to a running process</a:t>
            </a:r>
          </a:p>
          <a:p>
            <a:pPr marL="108000" lvl="0" indent="0" algn="ctr">
              <a:buNone/>
            </a:pPr>
            <a:r>
              <a:rPr lang="en-US" dirty="0" smtClean="0"/>
              <a:t>Learn about simplest program you can create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928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Legacy???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Situation: 16-bit software on 16-bit hardware</a:t>
            </a:r>
          </a:p>
          <a:p>
            <a:pPr lvl="1"/>
            <a:r>
              <a:rPr lang="en-US" dirty="0" smtClean="0"/>
              <a:t>Perfect synergy, optimal performance</a:t>
            </a:r>
            <a:endParaRPr lang="en-US" dirty="0"/>
          </a:p>
        </p:txBody>
      </p:sp>
      <p:pic>
        <p:nvPicPr>
          <p:cNvPr id="1026" name="Picture 2" descr="C:\Data\Work\CourseWork\Assembly\Course\Lecture4\images\16bit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2" y="3398837"/>
            <a:ext cx="27432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84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What about Linux?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Linux is multi-process</a:t>
            </a:r>
          </a:p>
          <a:p>
            <a:pPr lvl="1"/>
            <a:r>
              <a:rPr lang="en-US" dirty="0" smtClean="0"/>
              <a:t>Multiple applications loaded in memory</a:t>
            </a:r>
          </a:p>
          <a:p>
            <a:r>
              <a:rPr lang="en-US" dirty="0" smtClean="0"/>
              <a:t>Large range of third-party libraries</a:t>
            </a:r>
          </a:p>
          <a:p>
            <a:pPr lvl="1"/>
            <a:r>
              <a:rPr lang="en-US" dirty="0" smtClean="0"/>
              <a:t>Static libraries combined at link-time</a:t>
            </a:r>
          </a:p>
          <a:p>
            <a:pPr lvl="1"/>
            <a:r>
              <a:rPr lang="en-US" dirty="0" smtClean="0"/>
              <a:t>Dynamic libraries shared between processes</a:t>
            </a:r>
          </a:p>
          <a:p>
            <a:r>
              <a:rPr lang="en-US" dirty="0" smtClean="0"/>
              <a:t>Fixed addresses like in </a:t>
            </a:r>
            <a:r>
              <a:rPr lang="en-US" dirty="0" err="1" smtClean="0"/>
              <a:t>BareMetal</a:t>
            </a:r>
            <a:r>
              <a:rPr lang="en-US" dirty="0" smtClean="0"/>
              <a:t> not possible</a:t>
            </a:r>
          </a:p>
          <a:p>
            <a:r>
              <a:rPr lang="en-US" dirty="0" smtClean="0"/>
              <a:t>Solutions: virtual memory and linker/loader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230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Virtual Memory in Linux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Memory organized in pages (blocks of memory)</a:t>
            </a:r>
          </a:p>
          <a:p>
            <a:pPr lvl="0"/>
            <a:r>
              <a:rPr lang="en-US" dirty="0" smtClean="0"/>
              <a:t>Processes operate on virtual memory pages</a:t>
            </a:r>
          </a:p>
          <a:p>
            <a:pPr lvl="0"/>
            <a:r>
              <a:rPr lang="en-US" dirty="0" smtClean="0"/>
              <a:t>Same virtual page from different processes correspond to different physical memory pages</a:t>
            </a:r>
          </a:p>
          <a:p>
            <a:pPr lvl="0"/>
            <a:r>
              <a:rPr lang="en-US" dirty="0" smtClean="0"/>
              <a:t>OS manages mappings using CPU support</a:t>
            </a:r>
          </a:p>
          <a:p>
            <a:pPr lvl="0"/>
            <a:r>
              <a:rPr lang="en-US" dirty="0" smtClean="0"/>
              <a:t>Effect: every process uses same address range</a:t>
            </a:r>
          </a:p>
          <a:p>
            <a:pPr lvl="1"/>
            <a:r>
              <a:rPr lang="en-US" dirty="0" smtClean="0"/>
              <a:t>Multiple copies of a process without address conflicts</a:t>
            </a:r>
          </a:p>
          <a:p>
            <a:pPr lvl="1"/>
            <a:r>
              <a:rPr lang="en-US" dirty="0" smtClean="0"/>
              <a:t>Possible sharing of memory pages between processes</a:t>
            </a:r>
          </a:p>
          <a:p>
            <a:pPr lvl="0"/>
            <a:endParaRPr lang="en-US" dirty="0"/>
          </a:p>
          <a:p>
            <a:pPr marL="5400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286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Virtual Memory in action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378825"/>
            <a:ext cx="8020050" cy="5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8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Virtual Memory in action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378825"/>
            <a:ext cx="8020050" cy="56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71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Virtual Memory in action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378825"/>
            <a:ext cx="8020050" cy="56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71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Virtual Memory in action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378825"/>
            <a:ext cx="8020050" cy="56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71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Purpose of linker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Different components split in different object files</a:t>
            </a:r>
          </a:p>
          <a:p>
            <a:pPr lvl="0"/>
            <a:r>
              <a:rPr lang="en-US" dirty="0" smtClean="0"/>
              <a:t>Each object file uses the same address range</a:t>
            </a:r>
          </a:p>
          <a:p>
            <a:pPr lvl="0"/>
            <a:r>
              <a:rPr lang="en-US" dirty="0" smtClean="0"/>
              <a:t>Conflicts need to be mitigated for final executable</a:t>
            </a:r>
          </a:p>
          <a:p>
            <a:pPr lvl="1"/>
            <a:r>
              <a:rPr lang="en-US" dirty="0" smtClean="0"/>
              <a:t>Organize components in continuous file</a:t>
            </a:r>
          </a:p>
          <a:p>
            <a:pPr lvl="1"/>
            <a:r>
              <a:rPr lang="en-US" dirty="0" smtClean="0"/>
              <a:t>Redefine addresses for symbols (labels)</a:t>
            </a:r>
          </a:p>
          <a:p>
            <a:r>
              <a:rPr lang="en-US" dirty="0" smtClean="0"/>
              <a:t>Each object file contains symbol information</a:t>
            </a:r>
          </a:p>
          <a:p>
            <a:r>
              <a:rPr lang="en-US" dirty="0" smtClean="0"/>
              <a:t>Linker relocates and merges program segments</a:t>
            </a:r>
          </a:p>
          <a:p>
            <a:pPr lvl="1"/>
            <a:r>
              <a:rPr lang="en-US" dirty="0" smtClean="0"/>
              <a:t>Resolves external links using new symbol information</a:t>
            </a:r>
          </a:p>
          <a:p>
            <a:pPr lvl="0"/>
            <a:endParaRPr lang="en-US" dirty="0"/>
          </a:p>
          <a:p>
            <a:pPr marL="5400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183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Linking operation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378825"/>
            <a:ext cx="8020051" cy="5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Linking operation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378825"/>
            <a:ext cx="8020050" cy="5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3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Linking operation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378825"/>
            <a:ext cx="8020050" cy="5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3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Legacy???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Small community: why not 32-bit?</a:t>
            </a:r>
          </a:p>
          <a:p>
            <a:pPr lvl="1"/>
            <a:r>
              <a:rPr lang="en-US" dirty="0" smtClean="0"/>
              <a:t>Memory range too limited (1MB with 20-bit)</a:t>
            </a:r>
          </a:p>
          <a:p>
            <a:pPr lvl="1"/>
            <a:r>
              <a:rPr lang="en-US" dirty="0" smtClean="0"/>
              <a:t>Integer range limited (16-bit cannot handle 100k)</a:t>
            </a:r>
            <a:endParaRPr lang="en-US" dirty="0"/>
          </a:p>
        </p:txBody>
      </p:sp>
      <p:pic>
        <p:nvPicPr>
          <p:cNvPr id="2050" name="Picture 2" descr="C:\Data\Work\CourseWork\Assembly\Course\Lecture4\images\Thin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2" y="4008437"/>
            <a:ext cx="2455863" cy="24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66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Linking operation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378825"/>
            <a:ext cx="8020050" cy="5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3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Purpose of loader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Executable may be linked with dynamic libraries</a:t>
            </a:r>
          </a:p>
          <a:p>
            <a:pPr lvl="1"/>
            <a:r>
              <a:rPr lang="en-US" dirty="0" smtClean="0"/>
              <a:t>Symbol resolution cannot occur statically</a:t>
            </a:r>
            <a:endParaRPr lang="en-US" dirty="0"/>
          </a:p>
          <a:p>
            <a:pPr lvl="1"/>
            <a:r>
              <a:rPr lang="en-US" dirty="0" smtClean="0"/>
              <a:t>Linker called at run-time to resolve dynamic symbols</a:t>
            </a:r>
          </a:p>
          <a:p>
            <a:r>
              <a:rPr lang="en-US" dirty="0" smtClean="0"/>
              <a:t>Loader executed as interpreter of binary</a:t>
            </a:r>
          </a:p>
          <a:p>
            <a:pPr lvl="1"/>
            <a:r>
              <a:rPr lang="en-US" dirty="0" smtClean="0"/>
              <a:t>Specified in .</a:t>
            </a:r>
            <a:r>
              <a:rPr lang="en-US" dirty="0" err="1" smtClean="0"/>
              <a:t>interp</a:t>
            </a:r>
            <a:r>
              <a:rPr lang="en-US" dirty="0" smtClean="0"/>
              <a:t> section</a:t>
            </a:r>
            <a:endParaRPr lang="en-US" dirty="0"/>
          </a:p>
          <a:p>
            <a:r>
              <a:rPr lang="en-US" dirty="0" err="1" smtClean="0"/>
              <a:t>Relocatable</a:t>
            </a:r>
            <a:r>
              <a:rPr lang="en-US" dirty="0" smtClean="0"/>
              <a:t> executable also possible</a:t>
            </a:r>
          </a:p>
          <a:p>
            <a:pPr lvl="1"/>
            <a:r>
              <a:rPr lang="en-US" dirty="0" smtClean="0"/>
              <a:t>Maintain relocation information at link time</a:t>
            </a:r>
          </a:p>
          <a:p>
            <a:pPr lvl="1"/>
            <a:r>
              <a:rPr lang="en-US" dirty="0" smtClean="0"/>
              <a:t>Allows address space randomization for code</a:t>
            </a:r>
          </a:p>
          <a:p>
            <a:pPr lvl="1"/>
            <a:endParaRPr lang="en-US" dirty="0"/>
          </a:p>
          <a:p>
            <a:pPr marL="5400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183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Loading the executable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378825"/>
            <a:ext cx="8020050" cy="5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3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Loading the executable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378825"/>
            <a:ext cx="8020050" cy="5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3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Loading the executable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378825"/>
            <a:ext cx="8020050" cy="5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3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Loading the executable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378825"/>
            <a:ext cx="8020050" cy="5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3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Minimalistic assembly in Linux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791200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Avoid using </a:t>
            </a:r>
            <a:r>
              <a:rPr lang="en-US" dirty="0" err="1" smtClean="0"/>
              <a:t>libc</a:t>
            </a:r>
            <a:r>
              <a:rPr lang="en-US" dirty="0" smtClean="0"/>
              <a:t>, focus on what is needed</a:t>
            </a:r>
          </a:p>
          <a:p>
            <a:pPr lvl="0"/>
            <a:r>
              <a:rPr lang="en-US" dirty="0" smtClean="0"/>
              <a:t>Execution starts with </a:t>
            </a:r>
            <a:r>
              <a:rPr lang="en-US" b="1" dirty="0" smtClean="0"/>
              <a:t>_start</a:t>
            </a:r>
            <a:r>
              <a:rPr lang="en-US" dirty="0" smtClean="0"/>
              <a:t> symbol</a:t>
            </a:r>
          </a:p>
          <a:p>
            <a:pPr lvl="1"/>
            <a:r>
              <a:rPr lang="en-US" dirty="0" smtClean="0"/>
              <a:t>Typically </a:t>
            </a:r>
            <a:r>
              <a:rPr lang="en-US" dirty="0" err="1" smtClean="0"/>
              <a:t>libc</a:t>
            </a:r>
            <a:r>
              <a:rPr lang="en-US" dirty="0" smtClean="0"/>
              <a:t> takes control of it, later calls </a:t>
            </a:r>
            <a:r>
              <a:rPr lang="en-US" b="1" dirty="0" smtClean="0"/>
              <a:t>main</a:t>
            </a:r>
          </a:p>
          <a:p>
            <a:r>
              <a:rPr lang="en-US" dirty="0" smtClean="0"/>
              <a:t>Stack layout:</a:t>
            </a:r>
          </a:p>
          <a:p>
            <a:pPr lvl="1"/>
            <a:r>
              <a:rPr lang="en-US" dirty="0" smtClean="0"/>
              <a:t>ENV pointer, ARGV pointer, ARGC </a:t>
            </a:r>
            <a:r>
              <a:rPr lang="en-US" dirty="0"/>
              <a:t>←</a:t>
            </a:r>
            <a:r>
              <a:rPr lang="en-US" dirty="0" smtClean="0"/>
              <a:t> Top of Stack</a:t>
            </a:r>
          </a:p>
          <a:p>
            <a:r>
              <a:rPr lang="en-US" dirty="0" smtClean="0"/>
              <a:t>Manual linking of object files for precise control</a:t>
            </a:r>
          </a:p>
          <a:p>
            <a:pPr lvl="1"/>
            <a:r>
              <a:rPr lang="en-US" dirty="0" smtClean="0"/>
              <a:t>GCC automatically adds </a:t>
            </a:r>
            <a:r>
              <a:rPr lang="en-US" dirty="0" err="1" smtClean="0"/>
              <a:t>libc</a:t>
            </a:r>
            <a:r>
              <a:rPr lang="en-US" dirty="0" smtClean="0"/>
              <a:t> related stuff</a:t>
            </a:r>
          </a:p>
          <a:p>
            <a:pPr lvl="1"/>
            <a:r>
              <a:rPr lang="en-US" dirty="0" smtClean="0"/>
              <a:t>Use: </a:t>
            </a:r>
            <a:r>
              <a:rPr lang="en-US" dirty="0" err="1" smtClean="0"/>
              <a:t>ld</a:t>
            </a:r>
            <a:r>
              <a:rPr lang="en-US" dirty="0" smtClean="0"/>
              <a:t> asm1.o asm2.o –o </a:t>
            </a:r>
            <a:r>
              <a:rPr lang="en-US" dirty="0" err="1" smtClean="0"/>
              <a:t>a.out</a:t>
            </a:r>
            <a:endParaRPr lang="en-US" dirty="0" smtClean="0"/>
          </a:p>
          <a:p>
            <a:pPr marL="540000" lvl="1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hlinkClick r:id="rId3"/>
              </a:rPr>
              <a:t>Minimalistic </a:t>
            </a:r>
            <a:r>
              <a:rPr lang="en-US" dirty="0">
                <a:hlinkClick r:id="rId3"/>
              </a:rPr>
              <a:t>executable in </a:t>
            </a:r>
            <a:r>
              <a:rPr lang="en-US" dirty="0" smtClean="0">
                <a:hlinkClick r:id="rId3"/>
              </a:rPr>
              <a:t>Linux</a:t>
            </a:r>
            <a:endParaRPr lang="en-US" dirty="0"/>
          </a:p>
          <a:p>
            <a:pPr marL="5400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673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System interaction with </a:t>
            </a:r>
            <a:r>
              <a:rPr lang="en-US" dirty="0" err="1" smtClean="0"/>
              <a:t>syscalls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791200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Need to interact with system without </a:t>
            </a:r>
            <a:r>
              <a:rPr lang="en-US" dirty="0" err="1" smtClean="0"/>
              <a:t>libc</a:t>
            </a:r>
            <a:endParaRPr lang="en-US" dirty="0" smtClean="0"/>
          </a:p>
          <a:p>
            <a:pPr lvl="0"/>
            <a:r>
              <a:rPr lang="en-US" dirty="0" smtClean="0"/>
              <a:t>Perform raw system calls: set up arguments in registers and perform software interrupt: </a:t>
            </a:r>
            <a:r>
              <a:rPr lang="en-US" b="1" dirty="0" smtClean="0"/>
              <a:t>INT 80h</a:t>
            </a:r>
          </a:p>
          <a:p>
            <a:r>
              <a:rPr lang="en-US" dirty="0" smtClean="0"/>
              <a:t>Calling convention of </a:t>
            </a:r>
            <a:r>
              <a:rPr lang="en-US" dirty="0" err="1" smtClean="0"/>
              <a:t>syscalls</a:t>
            </a:r>
            <a:r>
              <a:rPr lang="en-US" dirty="0" smtClean="0"/>
              <a:t> (32-bit):</a:t>
            </a:r>
          </a:p>
          <a:p>
            <a:pPr lvl="1"/>
            <a:r>
              <a:rPr lang="en-US" dirty="0" err="1" smtClean="0"/>
              <a:t>Syscall</a:t>
            </a:r>
            <a:r>
              <a:rPr lang="en-US" dirty="0" smtClean="0"/>
              <a:t> number (identifier): </a:t>
            </a:r>
            <a:r>
              <a:rPr lang="en-US" b="1" dirty="0" smtClean="0"/>
              <a:t>EAX</a:t>
            </a:r>
          </a:p>
          <a:p>
            <a:pPr lvl="1"/>
            <a:r>
              <a:rPr lang="en-US" dirty="0" smtClean="0"/>
              <a:t>Arguments: </a:t>
            </a:r>
            <a:r>
              <a:rPr lang="en-US" b="1" dirty="0" smtClean="0"/>
              <a:t>EBX</a:t>
            </a:r>
            <a:r>
              <a:rPr lang="en-US" dirty="0" smtClean="0"/>
              <a:t>, </a:t>
            </a:r>
            <a:r>
              <a:rPr lang="en-US" b="1" dirty="0" smtClean="0"/>
              <a:t>ECX</a:t>
            </a:r>
            <a:r>
              <a:rPr lang="en-US" dirty="0" smtClean="0"/>
              <a:t>, </a:t>
            </a:r>
            <a:r>
              <a:rPr lang="en-US" b="1" dirty="0" smtClean="0"/>
              <a:t>EDX</a:t>
            </a:r>
            <a:r>
              <a:rPr lang="en-US" dirty="0" smtClean="0"/>
              <a:t>, </a:t>
            </a:r>
            <a:r>
              <a:rPr lang="en-US" b="1" dirty="0" smtClean="0"/>
              <a:t>ESI</a:t>
            </a:r>
            <a:r>
              <a:rPr lang="en-US" dirty="0" smtClean="0"/>
              <a:t>, </a:t>
            </a:r>
            <a:r>
              <a:rPr lang="en-US" b="1" dirty="0" smtClean="0"/>
              <a:t>EDI</a:t>
            </a:r>
            <a:r>
              <a:rPr lang="en-US" dirty="0" smtClean="0"/>
              <a:t>, </a:t>
            </a:r>
            <a:r>
              <a:rPr lang="en-US" b="1" dirty="0" smtClean="0"/>
              <a:t>EBP</a:t>
            </a:r>
          </a:p>
          <a:p>
            <a:r>
              <a:rPr lang="en-US" dirty="0" smtClean="0"/>
              <a:t>64-bit calling convention: RAX and see lecture 3</a:t>
            </a:r>
          </a:p>
          <a:p>
            <a:r>
              <a:rPr lang="en-US" dirty="0" err="1" smtClean="0"/>
              <a:t>Syscall</a:t>
            </a:r>
            <a:r>
              <a:rPr lang="en-US" dirty="0" smtClean="0"/>
              <a:t> numbers in: </a:t>
            </a:r>
            <a:r>
              <a:rPr lang="en-US" dirty="0" err="1" smtClean="0"/>
              <a:t>asm</a:t>
            </a:r>
            <a:r>
              <a:rPr lang="en-US" dirty="0" smtClean="0"/>
              <a:t>/</a:t>
            </a:r>
            <a:r>
              <a:rPr lang="en-US" dirty="0" err="1" smtClean="0"/>
              <a:t>unistd.h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760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Legacy???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Response from hardware community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roduction technology advanced enough!</a:t>
            </a:r>
          </a:p>
          <a:p>
            <a:pPr lvl="1"/>
            <a:r>
              <a:rPr lang="en-US" dirty="0" smtClean="0"/>
              <a:t>Possible to redesign architecture</a:t>
            </a:r>
          </a:p>
          <a:p>
            <a:pPr lvl="1"/>
            <a:r>
              <a:rPr lang="en-US" dirty="0" smtClean="0"/>
              <a:t>Boost in performance and feature set</a:t>
            </a:r>
            <a:endParaRPr lang="en-US" dirty="0"/>
          </a:p>
        </p:txBody>
      </p:sp>
      <p:pic>
        <p:nvPicPr>
          <p:cNvPr id="3074" name="Picture 2" descr="C:\Data\Work\CourseWork\Assembly\Course\Lecture4\images\nehal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2" y="4535737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27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Legacy???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But where are the buyers?</a:t>
            </a:r>
          </a:p>
          <a:p>
            <a:pPr lvl="0"/>
            <a:r>
              <a:rPr lang="en-US" dirty="0" smtClean="0"/>
              <a:t>Software community: Wait for us!</a:t>
            </a:r>
          </a:p>
          <a:p>
            <a:pPr lvl="0"/>
            <a:r>
              <a:rPr lang="en-US" dirty="0" smtClean="0"/>
              <a:t>No sales </a:t>
            </a:r>
            <a:r>
              <a:rPr lang="en-US" dirty="0" smtClean="0">
                <a:sym typeface="Wingdings" pitchFamily="2" charset="2"/>
              </a:rPr>
              <a:t> until software is redesigned</a:t>
            </a:r>
            <a:endParaRPr lang="en-US" dirty="0"/>
          </a:p>
        </p:txBody>
      </p:sp>
      <p:pic>
        <p:nvPicPr>
          <p:cNvPr id="4098" name="Picture 2" descr="C:\Data\Work\CourseWork\Assembly\Course\Lecture4\images\buycomp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2" y="3779837"/>
            <a:ext cx="4826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22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Solution: Legacy support!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Ensure that all previous features still supported</a:t>
            </a:r>
          </a:p>
          <a:p>
            <a:pPr lvl="0"/>
            <a:r>
              <a:rPr lang="en-US" dirty="0" smtClean="0"/>
              <a:t>Ensure that yesterday’s software still runs today</a:t>
            </a:r>
          </a:p>
          <a:p>
            <a:pPr lvl="0"/>
            <a:r>
              <a:rPr lang="en-US" dirty="0" smtClean="0"/>
              <a:t>But how?</a:t>
            </a:r>
          </a:p>
          <a:p>
            <a:pPr lvl="1"/>
            <a:r>
              <a:rPr lang="en-US" dirty="0" smtClean="0"/>
              <a:t>CPU starts up in legacy mode</a:t>
            </a:r>
            <a:endParaRPr lang="en-US" dirty="0"/>
          </a:p>
          <a:p>
            <a:pPr lvl="1"/>
            <a:r>
              <a:rPr lang="en-US" dirty="0" smtClean="0"/>
              <a:t>Additional features activated only on request</a:t>
            </a:r>
          </a:p>
          <a:p>
            <a:pPr lvl="1"/>
            <a:r>
              <a:rPr lang="en-US" dirty="0" smtClean="0"/>
              <a:t>New software leverages benefits (hopefully)</a:t>
            </a:r>
          </a:p>
          <a:p>
            <a:r>
              <a:rPr lang="en-US" dirty="0" smtClean="0"/>
              <a:t>You can boot into MS-DOS from any X86 CPU</a:t>
            </a:r>
          </a:p>
        </p:txBody>
      </p:sp>
    </p:spTree>
    <p:extLst>
      <p:ext uri="{BB962C8B-B14F-4D97-AF65-F5344CB8AC3E}">
        <p14:creationId xmlns:p14="http://schemas.microsoft.com/office/powerpoint/2010/main" val="345696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16-bit Real Mode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Original operating mode of 8086</a:t>
            </a:r>
          </a:p>
          <a:p>
            <a:pPr lvl="0"/>
            <a:r>
              <a:rPr lang="en-US" dirty="0" smtClean="0"/>
              <a:t>16-bit words, 20-bit addresses</a:t>
            </a:r>
          </a:p>
          <a:p>
            <a:pPr lvl="1"/>
            <a:r>
              <a:rPr lang="en-US" dirty="0" smtClean="0"/>
              <a:t>Two address components: segment (base) + offset</a:t>
            </a:r>
          </a:p>
          <a:p>
            <a:pPr marL="540000" lvl="1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A = S*16 + O</a:t>
            </a:r>
          </a:p>
          <a:p>
            <a:r>
              <a:rPr lang="en-US" dirty="0" smtClean="0"/>
              <a:t>1MB total memory, 64KB segments</a:t>
            </a:r>
          </a:p>
          <a:p>
            <a:r>
              <a:rPr lang="en-US" dirty="0" smtClean="0"/>
              <a:t>Full hardware access, no protection</a:t>
            </a:r>
          </a:p>
          <a:p>
            <a:r>
              <a:rPr lang="en-US" dirty="0" smtClean="0"/>
              <a:t>Hardware </a:t>
            </a:r>
            <a:r>
              <a:rPr lang="en-US" u="sng" dirty="0" smtClean="0"/>
              <a:t>transparency</a:t>
            </a:r>
            <a:r>
              <a:rPr lang="en-US" dirty="0" smtClean="0"/>
              <a:t> through BIOS</a:t>
            </a:r>
          </a:p>
        </p:txBody>
      </p:sp>
    </p:spTree>
    <p:extLst>
      <p:ext uri="{BB962C8B-B14F-4D97-AF65-F5344CB8AC3E}">
        <p14:creationId xmlns:p14="http://schemas.microsoft.com/office/powerpoint/2010/main" val="22833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4222</TotalTime>
  <Words>1481</Words>
  <Application>Microsoft Office PowerPoint</Application>
  <PresentationFormat>Custom</PresentationFormat>
  <Paragraphs>286</Paragraphs>
  <Slides>57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VU</vt:lpstr>
      <vt:lpstr>PowerPoint Presentation</vt:lpstr>
      <vt:lpstr>Topics to be discussed</vt:lpstr>
      <vt:lpstr>Execution modes</vt:lpstr>
      <vt:lpstr>Legacy???</vt:lpstr>
      <vt:lpstr>Legacy???</vt:lpstr>
      <vt:lpstr>Legacy???</vt:lpstr>
      <vt:lpstr>Legacy???</vt:lpstr>
      <vt:lpstr>Solution: Legacy support!</vt:lpstr>
      <vt:lpstr>16-bit Real Mode</vt:lpstr>
      <vt:lpstr>What is BIOS?</vt:lpstr>
      <vt:lpstr>32-bit Protected Mode</vt:lpstr>
      <vt:lpstr>64-bit Protected Mode</vt:lpstr>
      <vt:lpstr>BIOS in protected mode?</vt:lpstr>
      <vt:lpstr>Future alternative: UEFI</vt:lpstr>
      <vt:lpstr>Boot process</vt:lpstr>
      <vt:lpstr>Boot process</vt:lpstr>
      <vt:lpstr>Boot process</vt:lpstr>
      <vt:lpstr>Boot process</vt:lpstr>
      <vt:lpstr>PowerPoint Presentation</vt:lpstr>
      <vt:lpstr>Real-mode assembly</vt:lpstr>
      <vt:lpstr>Real-mode assembly</vt:lpstr>
      <vt:lpstr>Assembly in MS-DOS (FreeDOS)</vt:lpstr>
      <vt:lpstr>Write your own bootloader</vt:lpstr>
      <vt:lpstr>Write your own bootloader</vt:lpstr>
      <vt:lpstr>What about a “custom kernel”?</vt:lpstr>
      <vt:lpstr>What about a “custom kernel”?</vt:lpstr>
      <vt:lpstr>Assembly in Linux/Windows</vt:lpstr>
      <vt:lpstr>Assembly in Linux/Windows</vt:lpstr>
      <vt:lpstr>Recommendation</vt:lpstr>
      <vt:lpstr>PowerPoint Presentation</vt:lpstr>
      <vt:lpstr>BareMetal OS (5.3)</vt:lpstr>
      <vt:lpstr>Applications</vt:lpstr>
      <vt:lpstr>Applications</vt:lpstr>
      <vt:lpstr>OS functionalities exported</vt:lpstr>
      <vt:lpstr>Workflow when using BareMetal</vt:lpstr>
      <vt:lpstr>Workflow using BareMetal</vt:lpstr>
      <vt:lpstr>BareMetal boot process (1)</vt:lpstr>
      <vt:lpstr>BareMetal boot process (2)</vt:lpstr>
      <vt:lpstr>PowerPoint Presentation</vt:lpstr>
      <vt:lpstr>What about Linux?</vt:lpstr>
      <vt:lpstr>Virtual Memory in Linux</vt:lpstr>
      <vt:lpstr>Virtual Memory in action</vt:lpstr>
      <vt:lpstr>Virtual Memory in action</vt:lpstr>
      <vt:lpstr>Virtual Memory in action</vt:lpstr>
      <vt:lpstr>Virtual Memory in action</vt:lpstr>
      <vt:lpstr>Purpose of linker</vt:lpstr>
      <vt:lpstr>Linking operation</vt:lpstr>
      <vt:lpstr>Linking operation</vt:lpstr>
      <vt:lpstr>Linking operation</vt:lpstr>
      <vt:lpstr>Linking operation</vt:lpstr>
      <vt:lpstr>Purpose of loader</vt:lpstr>
      <vt:lpstr>Loading the executable</vt:lpstr>
      <vt:lpstr>Loading the executable</vt:lpstr>
      <vt:lpstr>Loading the executable</vt:lpstr>
      <vt:lpstr>Loading the executable</vt:lpstr>
      <vt:lpstr>Minimalistic assembly in Linux</vt:lpstr>
      <vt:lpstr>System interaction with syscalls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istvan</dc:creator>
  <cp:lastModifiedBy>istvan</cp:lastModifiedBy>
  <cp:revision>394</cp:revision>
  <cp:lastPrinted>2013-04-08T13:39:34Z</cp:lastPrinted>
  <dcterms:created xsi:type="dcterms:W3CDTF">2013-04-01T17:06:54Z</dcterms:created>
  <dcterms:modified xsi:type="dcterms:W3CDTF">2014-03-11T06:44:00Z</dcterms:modified>
</cp:coreProperties>
</file>