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3"/>
  </p:notesMasterIdLst>
  <p:handoutMasterIdLst>
    <p:handoutMasterId r:id="rId64"/>
  </p:handoutMasterIdLst>
  <p:sldIdLst>
    <p:sldId id="256" r:id="rId2"/>
    <p:sldId id="290" r:id="rId3"/>
    <p:sldId id="315" r:id="rId4"/>
    <p:sldId id="319" r:id="rId5"/>
    <p:sldId id="320" r:id="rId6"/>
    <p:sldId id="259" r:id="rId7"/>
    <p:sldId id="321" r:id="rId8"/>
    <p:sldId id="322" r:id="rId9"/>
    <p:sldId id="371" r:id="rId10"/>
    <p:sldId id="374" r:id="rId11"/>
    <p:sldId id="372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76" r:id="rId22"/>
    <p:sldId id="375" r:id="rId23"/>
    <p:sldId id="323" r:id="rId24"/>
    <p:sldId id="324" r:id="rId25"/>
    <p:sldId id="325" r:id="rId26"/>
    <p:sldId id="336" r:id="rId27"/>
    <p:sldId id="337" r:id="rId28"/>
    <p:sldId id="338" r:id="rId29"/>
    <p:sldId id="339" r:id="rId30"/>
    <p:sldId id="340" r:id="rId31"/>
    <p:sldId id="345" r:id="rId32"/>
    <p:sldId id="346" r:id="rId33"/>
    <p:sldId id="347" r:id="rId34"/>
    <p:sldId id="348" r:id="rId35"/>
    <p:sldId id="341" r:id="rId36"/>
    <p:sldId id="342" r:id="rId37"/>
    <p:sldId id="343" r:id="rId38"/>
    <p:sldId id="344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73" r:id="rId52"/>
    <p:sldId id="361" r:id="rId53"/>
    <p:sldId id="362" r:id="rId54"/>
    <p:sldId id="363" r:id="rId55"/>
    <p:sldId id="364" r:id="rId56"/>
    <p:sldId id="365" r:id="rId57"/>
    <p:sldId id="368" r:id="rId58"/>
    <p:sldId id="369" r:id="rId59"/>
    <p:sldId id="366" r:id="rId60"/>
    <p:sldId id="370" r:id="rId61"/>
    <p:sldId id="367" r:id="rId62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40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4A51C48-FCD7-4B2B-BA1C-5B87751249A0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9310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fld id="{947A4C4D-8150-4A82-B00D-3D8FE7F36A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21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0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7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1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4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8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9D0132-712C-4FB2-AF6D-C1D697F41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1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93FC36-1ED1-42A3-817C-934344D24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0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6B0D72-7AB2-4B49-A945-2A567D5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7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9D4F2A-17E5-4886-854B-179EC2238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5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801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9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5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1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06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42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77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13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48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8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D9D046-C9C7-4098-8199-D5923FB3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4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794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0610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27945D-8301-4703-8C6E-1A8D786F3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52" indent="0">
              <a:buNone/>
              <a:defRPr sz="2200" b="1"/>
            </a:lvl2pPr>
            <a:lvl3pPr marL="1007108" indent="0">
              <a:buNone/>
              <a:defRPr sz="2000" b="1"/>
            </a:lvl3pPr>
            <a:lvl4pPr marL="1510662" indent="0">
              <a:buNone/>
              <a:defRPr sz="1800" b="1"/>
            </a:lvl4pPr>
            <a:lvl5pPr marL="2014214" indent="0">
              <a:buNone/>
              <a:defRPr sz="1800" b="1"/>
            </a:lvl5pPr>
            <a:lvl6pPr marL="2517769" indent="0">
              <a:buNone/>
              <a:defRPr sz="1800" b="1"/>
            </a:lvl6pPr>
            <a:lvl7pPr marL="3021323" indent="0">
              <a:buNone/>
              <a:defRPr sz="1800" b="1"/>
            </a:lvl7pPr>
            <a:lvl8pPr marL="3524873" indent="0">
              <a:buNone/>
              <a:defRPr sz="1800" b="1"/>
            </a:lvl8pPr>
            <a:lvl9pPr marL="402842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52" indent="0">
              <a:buNone/>
              <a:defRPr sz="2200" b="1"/>
            </a:lvl2pPr>
            <a:lvl3pPr marL="1007108" indent="0">
              <a:buNone/>
              <a:defRPr sz="2000" b="1"/>
            </a:lvl3pPr>
            <a:lvl4pPr marL="1510662" indent="0">
              <a:buNone/>
              <a:defRPr sz="1800" b="1"/>
            </a:lvl4pPr>
            <a:lvl5pPr marL="2014214" indent="0">
              <a:buNone/>
              <a:defRPr sz="1800" b="1"/>
            </a:lvl5pPr>
            <a:lvl6pPr marL="2517769" indent="0">
              <a:buNone/>
              <a:defRPr sz="1800" b="1"/>
            </a:lvl6pPr>
            <a:lvl7pPr marL="3021323" indent="0">
              <a:buNone/>
              <a:defRPr sz="1800" b="1"/>
            </a:lvl7pPr>
            <a:lvl8pPr marL="3524873" indent="0">
              <a:buNone/>
              <a:defRPr sz="1800" b="1"/>
            </a:lvl8pPr>
            <a:lvl9pPr marL="402842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977FFB-4F8D-4004-A8B4-6F61FDE18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0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D864C4-6D49-4B9C-BE6E-D8FF5A232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7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A0CDFC-1D5F-4C9B-B65C-3D564E59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42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9" y="300997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4" y="1581937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552" indent="0">
              <a:buNone/>
              <a:defRPr sz="1300"/>
            </a:lvl2pPr>
            <a:lvl3pPr marL="1007108" indent="0">
              <a:buNone/>
              <a:defRPr sz="1100"/>
            </a:lvl3pPr>
            <a:lvl4pPr marL="1510662" indent="0">
              <a:buNone/>
              <a:defRPr sz="1000"/>
            </a:lvl4pPr>
            <a:lvl5pPr marL="2014214" indent="0">
              <a:buNone/>
              <a:defRPr sz="1000"/>
            </a:lvl5pPr>
            <a:lvl6pPr marL="2517769" indent="0">
              <a:buNone/>
              <a:defRPr sz="1000"/>
            </a:lvl6pPr>
            <a:lvl7pPr marL="3021323" indent="0">
              <a:buNone/>
              <a:defRPr sz="1000"/>
            </a:lvl7pPr>
            <a:lvl8pPr marL="3524873" indent="0">
              <a:buNone/>
              <a:defRPr sz="1000"/>
            </a:lvl8pPr>
            <a:lvl9pPr marL="40284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915CAB-F544-4DB8-B15E-45FA1F380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2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552" indent="0">
              <a:buNone/>
              <a:defRPr sz="3100"/>
            </a:lvl2pPr>
            <a:lvl3pPr marL="1007108" indent="0">
              <a:buNone/>
              <a:defRPr sz="2600"/>
            </a:lvl3pPr>
            <a:lvl4pPr marL="1510662" indent="0">
              <a:buNone/>
              <a:defRPr sz="2200"/>
            </a:lvl4pPr>
            <a:lvl5pPr marL="2014214" indent="0">
              <a:buNone/>
              <a:defRPr sz="2200"/>
            </a:lvl5pPr>
            <a:lvl6pPr marL="2517769" indent="0">
              <a:buNone/>
              <a:defRPr sz="2200"/>
            </a:lvl6pPr>
            <a:lvl7pPr marL="3021323" indent="0">
              <a:buNone/>
              <a:defRPr sz="2200"/>
            </a:lvl7pPr>
            <a:lvl8pPr marL="3524873" indent="0">
              <a:buNone/>
              <a:defRPr sz="2200"/>
            </a:lvl8pPr>
            <a:lvl9pPr marL="4028429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552" indent="0">
              <a:buNone/>
              <a:defRPr sz="1300"/>
            </a:lvl2pPr>
            <a:lvl3pPr marL="1007108" indent="0">
              <a:buNone/>
              <a:defRPr sz="1100"/>
            </a:lvl3pPr>
            <a:lvl4pPr marL="1510662" indent="0">
              <a:buNone/>
              <a:defRPr sz="1000"/>
            </a:lvl4pPr>
            <a:lvl5pPr marL="2014214" indent="0">
              <a:buNone/>
              <a:defRPr sz="1000"/>
            </a:lvl5pPr>
            <a:lvl6pPr marL="2517769" indent="0">
              <a:buNone/>
              <a:defRPr sz="1000"/>
            </a:lvl6pPr>
            <a:lvl7pPr marL="3021323" indent="0">
              <a:buNone/>
              <a:defRPr sz="1000"/>
            </a:lvl7pPr>
            <a:lvl8pPr marL="3524873" indent="0">
              <a:buNone/>
              <a:defRPr sz="1000"/>
            </a:lvl8pPr>
            <a:lvl9pPr marL="40284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928FDD-654E-4953-9580-3C2820C7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06" tIns="50355" rIns="100706" bIns="503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706" tIns="50355" rIns="100706" bIns="503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708"/>
            <a:ext cx="2352146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708"/>
            <a:ext cx="3192198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708"/>
            <a:ext cx="2352146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7869E1F4-D1F8-4796-A078-FF52D5E8979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Data\Work\CourseWork\Assembly\Course\Vrije_Universiteit_Amsterdam.e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630"/>
            <a:ext cx="1849438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79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0710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665" indent="-377665" algn="l" defTabSz="100710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275" indent="-314720" algn="l" defTabSz="100710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6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439" indent="-251777" algn="l" defTabSz="100710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5993" indent="-251777" algn="l" defTabSz="100710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9546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3100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6654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0207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552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108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0662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214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7769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1323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4873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8429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.com/content/dam/doc/datasheet/io-controller-hub-10-family-datasheet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iki.osdev.org/RTC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osdev.org/CMOS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osdev.org/Interrupt_Descriptor_Tab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osdev.org/%228042%22_PS/2_Controller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osdev.org/PS/2_Keyboard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osdev.org/Programmable_Interval_Timer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homepages.cae.wisc.edu/~brodskye/sb16doc/sb16doc.html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0" y="1768475"/>
            <a:ext cx="8870950" cy="4384675"/>
          </a:xfrm>
        </p:spPr>
        <p:txBody>
          <a:bodyPr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n-US" sz="4900" dirty="0"/>
              <a:t>Interacting with </a:t>
            </a:r>
            <a:r>
              <a:rPr lang="en-US" sz="4900" dirty="0" smtClean="0"/>
              <a:t>X86 hardware </a:t>
            </a:r>
            <a:r>
              <a:rPr lang="en-US" sz="4900" dirty="0"/>
              <a:t>devices</a:t>
            </a:r>
            <a:endParaRPr lang="en-US" sz="3200" dirty="0" smtClean="0"/>
          </a:p>
          <a:p>
            <a:pPr marL="0" lvl="0" indent="0" algn="ctr">
              <a:buNone/>
            </a:pPr>
            <a:r>
              <a:rPr lang="en-US" sz="3200" dirty="0" smtClean="0"/>
              <a:t>by </a:t>
            </a:r>
            <a:r>
              <a:rPr lang="en-US" sz="3200" dirty="0" err="1" smtClean="0"/>
              <a:t>Istvan</a:t>
            </a:r>
            <a:r>
              <a:rPr lang="en-US" sz="3200" dirty="0" smtClean="0"/>
              <a:t> Haller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Programmable Interrupt Controller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1" y="1378825"/>
            <a:ext cx="8020048" cy="567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796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Advanced PIC (APIC) architecture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378825"/>
            <a:ext cx="8020050" cy="567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9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V1: Software interrupt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Write a custom interrupt handler</a:t>
            </a:r>
          </a:p>
          <a:p>
            <a:r>
              <a:rPr lang="en-US" dirty="0" smtClean="0"/>
              <a:t>Trigger handler using software interrupt</a:t>
            </a:r>
          </a:p>
          <a:p>
            <a:r>
              <a:rPr lang="en-US" dirty="0" smtClean="0"/>
              <a:t>Avoid hardware interaction at first</a:t>
            </a:r>
          </a:p>
          <a:p>
            <a:r>
              <a:rPr lang="en-US" dirty="0" smtClean="0"/>
              <a:t>Baseline:</a:t>
            </a:r>
          </a:p>
          <a:p>
            <a:pPr lvl="1"/>
            <a:r>
              <a:rPr lang="en-US" dirty="0" smtClean="0"/>
              <a:t>Write “Hello world!” to the screen after interrupt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80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V1: Create interrupt handler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Avoid complex processing in handler</a:t>
            </a:r>
          </a:p>
          <a:p>
            <a:r>
              <a:rPr lang="en-US" dirty="0"/>
              <a:t>Set flag when handler </a:t>
            </a:r>
            <a:r>
              <a:rPr lang="en-US" dirty="0" smtClean="0"/>
              <a:t>executes</a:t>
            </a:r>
            <a:endParaRPr lang="en-US" dirty="0"/>
          </a:p>
          <a:p>
            <a:pPr marL="108000" indent="0">
              <a:buNone/>
            </a:pPr>
            <a:endParaRPr lang="en-US" b="1" dirty="0" smtClean="0"/>
          </a:p>
          <a:p>
            <a:pPr marL="108000" indent="0">
              <a:buNone/>
            </a:pPr>
            <a:r>
              <a:rPr lang="en-US" b="1" dirty="0" err="1" smtClean="0"/>
              <a:t>custom_interrupt_handler</a:t>
            </a:r>
            <a:r>
              <a:rPr lang="en-US" b="1" dirty="0" smtClean="0"/>
              <a:t>:</a:t>
            </a:r>
          </a:p>
          <a:p>
            <a:pPr marL="108000" indent="0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byte [FLAG], </a:t>
            </a:r>
            <a:r>
              <a:rPr lang="en-US" b="1" dirty="0" smtClean="0"/>
              <a:t>1</a:t>
            </a:r>
          </a:p>
          <a:p>
            <a:pPr marL="108000" indent="0">
              <a:buNone/>
            </a:pPr>
            <a:r>
              <a:rPr lang="en-US" b="1" dirty="0" err="1" smtClean="0"/>
              <a:t>iretq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34957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V1: Install interrupt handler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Compute address of IDT entry 20 using IDTR</a:t>
            </a:r>
          </a:p>
          <a:p>
            <a:pPr marL="108000" indent="0">
              <a:buNone/>
            </a:pPr>
            <a:endParaRPr lang="en-US" b="1" dirty="0" smtClean="0"/>
          </a:p>
          <a:p>
            <a:pPr marL="108000" indent="0">
              <a:buNone/>
            </a:pPr>
            <a:r>
              <a:rPr lang="en-US" b="1" dirty="0" smtClean="0"/>
              <a:t>cli                 </a:t>
            </a:r>
            <a:r>
              <a:rPr lang="en-US" b="1" dirty="0"/>
              <a:t>; Disable </a:t>
            </a:r>
            <a:r>
              <a:rPr lang="en-US" b="1" dirty="0" smtClean="0"/>
              <a:t>interrupts</a:t>
            </a:r>
          </a:p>
          <a:p>
            <a:pPr marL="108000" indent="0">
              <a:buNone/>
            </a:pPr>
            <a:r>
              <a:rPr lang="en-US" b="1" dirty="0" err="1" smtClean="0"/>
              <a:t>sidt</a:t>
            </a:r>
            <a:r>
              <a:rPr lang="en-US" b="1" dirty="0" smtClean="0"/>
              <a:t> </a:t>
            </a:r>
            <a:r>
              <a:rPr lang="en-US" b="1" dirty="0"/>
              <a:t>[IDTR]  </a:t>
            </a:r>
            <a:r>
              <a:rPr lang="en-US" b="1" dirty="0" smtClean="0"/>
              <a:t>; </a:t>
            </a:r>
            <a:r>
              <a:rPr lang="en-US" b="1" dirty="0"/>
              <a:t>Store value of IDTR to </a:t>
            </a:r>
            <a:r>
              <a:rPr lang="en-US" b="1" dirty="0" smtClean="0"/>
              <a:t>memory</a:t>
            </a:r>
          </a:p>
          <a:p>
            <a:pPr marL="108000" indent="0">
              <a:buNone/>
            </a:pPr>
            <a:r>
              <a:rPr lang="en-US" b="1" dirty="0" smtClean="0"/>
              <a:t>lea </a:t>
            </a:r>
            <a:r>
              <a:rPr lang="en-US" b="1" dirty="0" err="1"/>
              <a:t>rbx</a:t>
            </a:r>
            <a:r>
              <a:rPr lang="en-US" b="1" dirty="0"/>
              <a:t>, [IDTR + 2] ; Select offset from  </a:t>
            </a:r>
            <a:r>
              <a:rPr lang="en-US" b="1" dirty="0" smtClean="0"/>
              <a:t>IDTR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 err="1"/>
              <a:t>rbx</a:t>
            </a:r>
            <a:r>
              <a:rPr lang="en-US" b="1" dirty="0"/>
              <a:t>, [</a:t>
            </a:r>
            <a:r>
              <a:rPr lang="en-US" b="1" dirty="0" err="1"/>
              <a:t>rbx</a:t>
            </a:r>
            <a:r>
              <a:rPr lang="en-US" b="1" dirty="0"/>
              <a:t>] </a:t>
            </a:r>
            <a:r>
              <a:rPr lang="en-US" b="1" dirty="0" smtClean="0"/>
              <a:t>; </a:t>
            </a:r>
            <a:r>
              <a:rPr lang="en-US" b="1" dirty="0"/>
              <a:t>Read offset of IDT into </a:t>
            </a:r>
            <a:r>
              <a:rPr lang="en-US" b="1" dirty="0" smtClean="0"/>
              <a:t>RBX</a:t>
            </a:r>
          </a:p>
          <a:p>
            <a:pPr marL="108000" indent="0">
              <a:buNone/>
            </a:pPr>
            <a:r>
              <a:rPr lang="en-US" b="1" dirty="0" smtClean="0"/>
              <a:t>lea </a:t>
            </a:r>
            <a:r>
              <a:rPr lang="en-US" b="1" dirty="0" err="1"/>
              <a:t>rbx</a:t>
            </a:r>
            <a:r>
              <a:rPr lang="en-US" b="1" dirty="0"/>
              <a:t>, [</a:t>
            </a:r>
            <a:r>
              <a:rPr lang="en-US" b="1" dirty="0" err="1"/>
              <a:t>rbx</a:t>
            </a:r>
            <a:r>
              <a:rPr lang="en-US" b="1" dirty="0"/>
              <a:t> + 16 * </a:t>
            </a:r>
            <a:r>
              <a:rPr lang="en-US" b="1" dirty="0" smtClean="0"/>
              <a:t>20] ; </a:t>
            </a:r>
            <a:r>
              <a:rPr lang="en-US" b="1" dirty="0"/>
              <a:t>Address of IDT entry </a:t>
            </a:r>
            <a:r>
              <a:rPr lang="en-US" b="1" dirty="0" smtClean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891330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V1: Install interrupt handler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Save address of handler in selected entry</a:t>
            </a:r>
          </a:p>
          <a:p>
            <a:pPr marL="108000" indent="0">
              <a:buNone/>
            </a:pPr>
            <a:r>
              <a:rPr lang="en-US" b="1" dirty="0" smtClean="0"/>
              <a:t>lea </a:t>
            </a:r>
            <a:r>
              <a:rPr lang="en-US" b="1" dirty="0" err="1"/>
              <a:t>rax</a:t>
            </a:r>
            <a:r>
              <a:rPr lang="en-US" b="1" dirty="0"/>
              <a:t>, [</a:t>
            </a:r>
            <a:r>
              <a:rPr lang="en-US" b="1" dirty="0" err="1"/>
              <a:t>custom_interrupt_handler</a:t>
            </a:r>
            <a:r>
              <a:rPr lang="en-US" b="1" dirty="0"/>
              <a:t>] ; </a:t>
            </a:r>
            <a:r>
              <a:rPr lang="en-US" b="1" dirty="0" smtClean="0"/>
              <a:t>Address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[</a:t>
            </a:r>
            <a:r>
              <a:rPr lang="en-US" b="1" dirty="0" err="1"/>
              <a:t>rbx</a:t>
            </a:r>
            <a:r>
              <a:rPr lang="en-US" b="1" dirty="0"/>
              <a:t>], ax            </a:t>
            </a:r>
            <a:r>
              <a:rPr lang="en-US" b="1" dirty="0" smtClean="0"/>
              <a:t>; </a:t>
            </a:r>
            <a:r>
              <a:rPr lang="en-US" b="1" dirty="0"/>
              <a:t>Store lower 16 </a:t>
            </a:r>
            <a:r>
              <a:rPr lang="en-US" b="1" dirty="0" smtClean="0"/>
              <a:t>bits</a:t>
            </a:r>
          </a:p>
          <a:p>
            <a:pPr marL="108000" indent="0">
              <a:buNone/>
            </a:pPr>
            <a:r>
              <a:rPr lang="en-US" b="1" dirty="0" err="1" smtClean="0"/>
              <a:t>shr</a:t>
            </a:r>
            <a:r>
              <a:rPr lang="en-US" b="1" dirty="0" smtClean="0"/>
              <a:t> </a:t>
            </a:r>
            <a:r>
              <a:rPr lang="en-US" b="1" dirty="0" err="1"/>
              <a:t>rax</a:t>
            </a:r>
            <a:r>
              <a:rPr lang="en-US" b="1" dirty="0"/>
              <a:t>, 16                 </a:t>
            </a:r>
            <a:r>
              <a:rPr lang="en-US" b="1" dirty="0" smtClean="0"/>
              <a:t>; </a:t>
            </a:r>
            <a:r>
              <a:rPr lang="en-US" b="1" dirty="0"/>
              <a:t>Store next 16 </a:t>
            </a:r>
            <a:r>
              <a:rPr lang="en-US" b="1" dirty="0" smtClean="0"/>
              <a:t>bits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[</a:t>
            </a:r>
            <a:r>
              <a:rPr lang="en-US" b="1" dirty="0" err="1"/>
              <a:t>rbx</a:t>
            </a:r>
            <a:r>
              <a:rPr lang="en-US" b="1" dirty="0"/>
              <a:t> + 6], </a:t>
            </a:r>
            <a:r>
              <a:rPr lang="en-US" b="1" dirty="0" smtClean="0"/>
              <a:t>ax</a:t>
            </a:r>
          </a:p>
          <a:p>
            <a:pPr marL="108000" indent="0">
              <a:buNone/>
            </a:pPr>
            <a:r>
              <a:rPr lang="en-US" b="1" dirty="0" err="1" smtClean="0"/>
              <a:t>shr</a:t>
            </a:r>
            <a:r>
              <a:rPr lang="en-US" b="1" dirty="0" smtClean="0"/>
              <a:t> </a:t>
            </a:r>
            <a:r>
              <a:rPr lang="en-US" b="1" dirty="0" err="1"/>
              <a:t>rax</a:t>
            </a:r>
            <a:r>
              <a:rPr lang="en-US" b="1" dirty="0"/>
              <a:t>, 16                 </a:t>
            </a:r>
            <a:r>
              <a:rPr lang="en-US" b="1" dirty="0" smtClean="0"/>
              <a:t>; </a:t>
            </a:r>
            <a:r>
              <a:rPr lang="en-US" b="1" dirty="0"/>
              <a:t>Store remaining 32 </a:t>
            </a:r>
            <a:r>
              <a:rPr lang="en-US" b="1" dirty="0" smtClean="0"/>
              <a:t>bits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[</a:t>
            </a:r>
            <a:r>
              <a:rPr lang="en-US" b="1" dirty="0" err="1"/>
              <a:t>rbx</a:t>
            </a:r>
            <a:r>
              <a:rPr lang="en-US" b="1" dirty="0"/>
              <a:t> + 8], </a:t>
            </a:r>
            <a:r>
              <a:rPr lang="en-US" b="1" dirty="0" err="1" smtClean="0"/>
              <a:t>eax</a:t>
            </a:r>
            <a:endParaRPr lang="en-US" b="1" dirty="0" smtClean="0"/>
          </a:p>
          <a:p>
            <a:pPr marL="108000" indent="0">
              <a:buNone/>
            </a:pPr>
            <a:r>
              <a:rPr lang="en-US" b="1" dirty="0" err="1" smtClean="0"/>
              <a:t>sti</a:t>
            </a:r>
            <a:r>
              <a:rPr lang="en-US" b="1" dirty="0" smtClean="0"/>
              <a:t>                               ; </a:t>
            </a:r>
            <a:r>
              <a:rPr lang="en-US" b="1" dirty="0"/>
              <a:t>Enable interrupts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77064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V1: Main loop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Main typically performs background processing</a:t>
            </a:r>
          </a:p>
          <a:p>
            <a:r>
              <a:rPr lang="en-US" dirty="0" smtClean="0"/>
              <a:t>Infinite loop waiting for signal from handler</a:t>
            </a:r>
          </a:p>
          <a:p>
            <a:pPr marL="108000" indent="0">
              <a:buNone/>
            </a:pPr>
            <a:endParaRPr lang="en-US" b="1" dirty="0" smtClean="0"/>
          </a:p>
          <a:p>
            <a:pPr marL="108000" indent="0">
              <a:buNone/>
            </a:pPr>
            <a:r>
              <a:rPr lang="en-US" b="1" dirty="0" smtClean="0"/>
              <a:t>loop</a:t>
            </a:r>
            <a:r>
              <a:rPr lang="en-US" b="1" dirty="0"/>
              <a:t>:    </a:t>
            </a:r>
            <a:r>
              <a:rPr lang="en-US" b="1" dirty="0" err="1"/>
              <a:t>xor</a:t>
            </a:r>
            <a:r>
              <a:rPr lang="en-US" b="1" dirty="0"/>
              <a:t> </a:t>
            </a:r>
            <a:r>
              <a:rPr lang="en-US" b="1" dirty="0" err="1"/>
              <a:t>rax</a:t>
            </a:r>
            <a:r>
              <a:rPr lang="en-US" b="1" dirty="0"/>
              <a:t>, </a:t>
            </a:r>
            <a:r>
              <a:rPr lang="en-US" b="1" dirty="0" err="1"/>
              <a:t>rax</a:t>
            </a:r>
            <a:r>
              <a:rPr lang="en-US" b="1" dirty="0"/>
              <a:t>        ; Check value of </a:t>
            </a:r>
            <a:r>
              <a:rPr lang="en-US" b="1" dirty="0" smtClean="0"/>
              <a:t>FLAG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al, [</a:t>
            </a:r>
            <a:r>
              <a:rPr lang="en-US" b="1" dirty="0" smtClean="0"/>
              <a:t>FLAG]</a:t>
            </a:r>
          </a:p>
          <a:p>
            <a:pPr marL="108000" indent="0">
              <a:buNone/>
            </a:pPr>
            <a:r>
              <a:rPr lang="en-US" b="1" dirty="0" smtClean="0"/>
              <a:t>test </a:t>
            </a:r>
            <a:r>
              <a:rPr lang="en-US" b="1" dirty="0"/>
              <a:t>al, </a:t>
            </a:r>
            <a:r>
              <a:rPr lang="en-US" b="1" dirty="0" smtClean="0"/>
              <a:t>al</a:t>
            </a:r>
          </a:p>
          <a:p>
            <a:pPr marL="108000" indent="0">
              <a:buNone/>
            </a:pPr>
            <a:r>
              <a:rPr lang="en-US" b="1" dirty="0" err="1" smtClean="0"/>
              <a:t>jz</a:t>
            </a:r>
            <a:r>
              <a:rPr lang="en-US" b="1" dirty="0" smtClean="0"/>
              <a:t> </a:t>
            </a:r>
            <a:r>
              <a:rPr lang="en-US" b="1" dirty="0"/>
              <a:t>loop             ; </a:t>
            </a:r>
            <a:r>
              <a:rPr lang="en-US" b="1" dirty="0" smtClean="0"/>
              <a:t>Loop while </a:t>
            </a:r>
            <a:r>
              <a:rPr lang="en-US" b="1" dirty="0"/>
              <a:t>value is 0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675045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V1: Result of trigger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Print “Hello world!” when signal detected</a:t>
            </a:r>
          </a:p>
          <a:p>
            <a:r>
              <a:rPr lang="en-US" dirty="0" smtClean="0"/>
              <a:t>Loop terminates and print called</a:t>
            </a:r>
          </a:p>
          <a:p>
            <a:endParaRPr lang="en-US" dirty="0" smtClean="0"/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 err="1"/>
              <a:t>rsi</a:t>
            </a:r>
            <a:r>
              <a:rPr lang="en-US" b="1" dirty="0"/>
              <a:t>, </a:t>
            </a:r>
            <a:r>
              <a:rPr lang="en-US" b="1" dirty="0" err="1"/>
              <a:t>hello_message</a:t>
            </a:r>
            <a:r>
              <a:rPr lang="en-US" b="1" dirty="0"/>
              <a:t>  </a:t>
            </a:r>
            <a:r>
              <a:rPr lang="en-US" b="1" dirty="0" smtClean="0"/>
              <a:t>; </a:t>
            </a:r>
            <a:r>
              <a:rPr lang="en-US" b="1" dirty="0"/>
              <a:t>Load RSI with </a:t>
            </a:r>
            <a:r>
              <a:rPr lang="en-US" b="1" dirty="0" smtClean="0"/>
              <a:t>string call </a:t>
            </a:r>
            <a:r>
              <a:rPr lang="en-US" b="1" dirty="0" err="1"/>
              <a:t>b_print_string</a:t>
            </a:r>
            <a:r>
              <a:rPr lang="en-US" b="1" dirty="0"/>
              <a:t>         ; Print the </a:t>
            </a:r>
            <a:r>
              <a:rPr lang="en-US" b="1" dirty="0" smtClean="0"/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3033913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V1: Trigger software interrupt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Needs to occur before infinite loop</a:t>
            </a:r>
          </a:p>
          <a:p>
            <a:r>
              <a:rPr lang="en-US" dirty="0" smtClean="0"/>
              <a:t>Not  needed when hardware devices are involved</a:t>
            </a:r>
          </a:p>
          <a:p>
            <a:endParaRPr lang="en-US" dirty="0" smtClean="0"/>
          </a:p>
          <a:p>
            <a:pPr marL="108000" indent="0"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20 ; Trigger interrupt 20</a:t>
            </a:r>
          </a:p>
        </p:txBody>
      </p:sp>
    </p:spTree>
    <p:extLst>
      <p:ext uri="{BB962C8B-B14F-4D97-AF65-F5344CB8AC3E}">
        <p14:creationId xmlns:p14="http://schemas.microsoft.com/office/powerpoint/2010/main" val="4092973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V1: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/>
              <a:t>String printed every time</a:t>
            </a:r>
          </a:p>
          <a:p>
            <a:r>
              <a:rPr lang="en-US" dirty="0" smtClean="0"/>
              <a:t>Works even after multiple executions</a:t>
            </a:r>
          </a:p>
          <a:p>
            <a:r>
              <a:rPr lang="en-US" dirty="0" smtClean="0"/>
              <a:t>Everything seems to be perfect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2808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Topics to be discussed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364163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Demo: Real-time clock with interrupts</a:t>
            </a:r>
          </a:p>
          <a:p>
            <a:pPr lvl="1"/>
            <a:r>
              <a:rPr lang="en-US" dirty="0" smtClean="0"/>
              <a:t>Managing interrupt handlers</a:t>
            </a:r>
          </a:p>
          <a:p>
            <a:pPr lvl="1"/>
            <a:r>
              <a:rPr lang="en-US" dirty="0"/>
              <a:t>Description of </a:t>
            </a:r>
            <a:r>
              <a:rPr lang="en-US" dirty="0" smtClean="0"/>
              <a:t>the real-time clock</a:t>
            </a:r>
          </a:p>
          <a:p>
            <a:pPr lvl="1"/>
            <a:r>
              <a:rPr lang="en-US" dirty="0" smtClean="0"/>
              <a:t>Step-by-step code development</a:t>
            </a:r>
          </a:p>
          <a:p>
            <a:pPr lvl="0"/>
            <a:r>
              <a:rPr lang="en-US" dirty="0" smtClean="0"/>
              <a:t>Description of other hardware devices</a:t>
            </a:r>
          </a:p>
          <a:p>
            <a:pPr lvl="1"/>
            <a:r>
              <a:rPr lang="en-US" dirty="0" smtClean="0"/>
              <a:t>Keyboard, Timer, Soundcard</a:t>
            </a:r>
          </a:p>
          <a:p>
            <a:r>
              <a:rPr lang="en-US" dirty="0" smtClean="0"/>
              <a:t>Mini-project ideas</a:t>
            </a:r>
          </a:p>
          <a:p>
            <a:pPr lvl="1"/>
            <a:r>
              <a:rPr lang="en-US" dirty="0" smtClean="0"/>
              <a:t>Description + overview of development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88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V2: Real-time clock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Use a real hardware event as source of interrupt</a:t>
            </a:r>
          </a:p>
          <a:p>
            <a:r>
              <a:rPr lang="en-US" dirty="0" smtClean="0"/>
              <a:t>Real-time clock also used by OS components</a:t>
            </a:r>
          </a:p>
          <a:p>
            <a:r>
              <a:rPr lang="en-US" dirty="0" smtClean="0"/>
              <a:t>Make sure system is not broken by application</a:t>
            </a:r>
          </a:p>
          <a:p>
            <a:r>
              <a:rPr lang="en-US" dirty="0" smtClean="0"/>
              <a:t>Learn about hardware interaction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9242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Interacting with hardware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Connected with CPU through “ports”</a:t>
            </a:r>
          </a:p>
          <a:p>
            <a:pPr lvl="0"/>
            <a:r>
              <a:rPr lang="en-US" dirty="0" smtClean="0"/>
              <a:t>Each includes Control/Status registers</a:t>
            </a:r>
          </a:p>
          <a:p>
            <a:pPr lvl="1"/>
            <a:r>
              <a:rPr lang="en-US" dirty="0" smtClean="0"/>
              <a:t>Small piece of storage local to hardware device</a:t>
            </a:r>
          </a:p>
          <a:p>
            <a:r>
              <a:rPr lang="en-US" dirty="0" smtClean="0"/>
              <a:t>Interaction protocol hardware specific</a:t>
            </a:r>
          </a:p>
          <a:p>
            <a:pPr lvl="1"/>
            <a:r>
              <a:rPr lang="en-US" dirty="0" smtClean="0"/>
              <a:t>Typically described in data sheet</a:t>
            </a:r>
          </a:p>
          <a:p>
            <a:pPr lvl="1"/>
            <a:r>
              <a:rPr lang="en-US" dirty="0" smtClean="0"/>
              <a:t>Few patterns in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64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Reading/Writing hardware ports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Ports accessed though dedicated instructions</a:t>
            </a:r>
          </a:p>
          <a:p>
            <a:pPr marL="540000" lvl="1" indent="0">
              <a:buNone/>
            </a:pPr>
            <a:r>
              <a:rPr lang="en-US" b="1" dirty="0" smtClean="0"/>
              <a:t>IN </a:t>
            </a:r>
            <a:r>
              <a:rPr lang="en-US" b="1" dirty="0" err="1" smtClean="0"/>
              <a:t>dst</a:t>
            </a:r>
            <a:r>
              <a:rPr lang="en-US" b="1" dirty="0" smtClean="0"/>
              <a:t>, </a:t>
            </a:r>
            <a:r>
              <a:rPr lang="en-US" b="1" dirty="0" err="1" smtClean="0"/>
              <a:t>port_number</a:t>
            </a:r>
            <a:endParaRPr lang="en-US" b="1" dirty="0" smtClean="0"/>
          </a:p>
          <a:p>
            <a:pPr marL="540000" lvl="1" indent="0">
              <a:buNone/>
            </a:pPr>
            <a:r>
              <a:rPr lang="en-US" b="1" dirty="0" smtClean="0"/>
              <a:t>OUT </a:t>
            </a:r>
            <a:r>
              <a:rPr lang="en-US" b="1" dirty="0" err="1" smtClean="0"/>
              <a:t>port_number</a:t>
            </a:r>
            <a:r>
              <a:rPr lang="en-US" b="1" dirty="0" smtClean="0"/>
              <a:t>, </a:t>
            </a:r>
            <a:r>
              <a:rPr lang="en-US" b="1" dirty="0" err="1" smtClean="0"/>
              <a:t>src</a:t>
            </a:r>
            <a:endParaRPr lang="en-US" b="1" dirty="0"/>
          </a:p>
          <a:p>
            <a:r>
              <a:rPr lang="en-US" dirty="0" smtClean="0"/>
              <a:t>For 8-bit ports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ort_number</a:t>
            </a:r>
            <a:r>
              <a:rPr lang="en-US" dirty="0" smtClean="0"/>
              <a:t>: immediate or DX register</a:t>
            </a:r>
          </a:p>
          <a:p>
            <a:pPr lvl="1"/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dst</a:t>
            </a:r>
            <a:r>
              <a:rPr lang="en-US" dirty="0" smtClean="0"/>
              <a:t>: AL</a:t>
            </a:r>
          </a:p>
          <a:p>
            <a:r>
              <a:rPr lang="en-US" dirty="0"/>
              <a:t>For </a:t>
            </a:r>
            <a:r>
              <a:rPr lang="en-US" dirty="0" smtClean="0"/>
              <a:t>16-bit ports: DX and AX</a:t>
            </a:r>
            <a:endParaRPr lang="en-US" dirty="0"/>
          </a:p>
          <a:p>
            <a:r>
              <a:rPr lang="en-US" dirty="0" smtClean="0"/>
              <a:t>Some ports are also memory mapped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71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Real-time clock (RTC)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364163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Low frequency clock chip for keeping time</a:t>
            </a:r>
          </a:p>
          <a:p>
            <a:pPr lvl="0"/>
            <a:r>
              <a:rPr lang="en-US" dirty="0" smtClean="0"/>
              <a:t>Operates at 32kHz</a:t>
            </a:r>
          </a:p>
          <a:p>
            <a:pPr lvl="1"/>
            <a:r>
              <a:rPr lang="en-US" dirty="0" smtClean="0"/>
              <a:t>Theoretically adjustable, but it affects time-keeping</a:t>
            </a:r>
          </a:p>
          <a:p>
            <a:r>
              <a:rPr lang="en-US" dirty="0" smtClean="0"/>
              <a:t>Secondary frequency provided using divider</a:t>
            </a:r>
          </a:p>
          <a:p>
            <a:pPr lvl="1"/>
            <a:r>
              <a:rPr lang="en-US" dirty="0" smtClean="0"/>
              <a:t>2Hz – 32KHz: “real-time” frequencies</a:t>
            </a:r>
          </a:p>
          <a:p>
            <a:pPr marL="540000" lvl="1" indent="0">
              <a:buNone/>
            </a:pPr>
            <a:r>
              <a:rPr lang="en-US" b="1" dirty="0"/>
              <a:t>frequency = 32768 &gt;&gt; (rate-1);</a:t>
            </a:r>
            <a:endParaRPr lang="en-US" b="1" dirty="0" smtClean="0"/>
          </a:p>
          <a:p>
            <a:r>
              <a:rPr lang="en-US" dirty="0" smtClean="0"/>
              <a:t>Secondary frequency generates interrupts (IRQ 8)</a:t>
            </a:r>
          </a:p>
          <a:p>
            <a:pPr lvl="1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66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Configuring the RTC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2 stage write</a:t>
            </a:r>
          </a:p>
          <a:p>
            <a:pPr marL="1054350" lvl="1" indent="-514350">
              <a:buFont typeface="+mj-lt"/>
              <a:buAutoNum type="arabicPeriod"/>
            </a:pPr>
            <a:r>
              <a:rPr lang="en-US" dirty="0" smtClean="0"/>
              <a:t>Write target register index to port 70h</a:t>
            </a:r>
          </a:p>
          <a:p>
            <a:pPr marL="1054350" lvl="1" indent="-514350">
              <a:buFont typeface="+mj-lt"/>
              <a:buAutoNum type="arabicPeriod"/>
            </a:pPr>
            <a:r>
              <a:rPr lang="en-US" dirty="0" smtClean="0"/>
              <a:t>Read/Write data to target register through port 71h</a:t>
            </a:r>
          </a:p>
          <a:p>
            <a:r>
              <a:rPr lang="en-US" dirty="0" smtClean="0"/>
              <a:t>Status Register A: index Ah</a:t>
            </a:r>
          </a:p>
          <a:p>
            <a:pPr marL="540000" lvl="1" indent="0">
              <a:buNone/>
            </a:pPr>
            <a:r>
              <a:rPr lang="en-US" dirty="0" smtClean="0"/>
              <a:t>Bit 7: Update in Progress flag, inconsistent date</a:t>
            </a:r>
          </a:p>
          <a:p>
            <a:pPr marL="540000" lvl="1" indent="0">
              <a:buNone/>
            </a:pPr>
            <a:r>
              <a:rPr lang="en-US" dirty="0" smtClean="0"/>
              <a:t>Bits 6-4: Frequency configuration, don’t modify</a:t>
            </a:r>
          </a:p>
          <a:p>
            <a:pPr marL="540000" lvl="1" indent="0">
              <a:buNone/>
            </a:pPr>
            <a:r>
              <a:rPr lang="en-US" dirty="0" smtClean="0"/>
              <a:t>Bits 3-0: Rate configuration (1111b: 2Hz, 1110b: 4Hz, ..)</a:t>
            </a:r>
            <a:endParaRPr lang="en-US" dirty="0" smtClean="0">
              <a:hlinkClick r:id="rId3"/>
            </a:endParaRPr>
          </a:p>
          <a:p>
            <a:pPr marL="108000" indent="0" algn="ctr">
              <a:buNone/>
            </a:pPr>
            <a:r>
              <a:rPr lang="en-US" dirty="0" smtClean="0">
                <a:hlinkClick r:id="rId3"/>
              </a:rPr>
              <a:t>ICH10 </a:t>
            </a:r>
            <a:r>
              <a:rPr lang="en-US" dirty="0">
                <a:hlinkClick r:id="rId3"/>
              </a:rPr>
              <a:t>Datasheet – page </a:t>
            </a:r>
            <a:r>
              <a:rPr lang="en-US" dirty="0" smtClean="0">
                <a:hlinkClick r:id="rId3"/>
              </a:rPr>
              <a:t>439</a:t>
            </a:r>
            <a:endParaRPr lang="en-US" dirty="0" smtClean="0"/>
          </a:p>
          <a:p>
            <a:pPr marL="108000" indent="0" algn="ctr">
              <a:buNone/>
            </a:pPr>
            <a:r>
              <a:rPr lang="en-US" dirty="0" err="1" smtClean="0">
                <a:hlinkClick r:id="rId4"/>
              </a:rPr>
              <a:t>OSDev</a:t>
            </a:r>
            <a:r>
              <a:rPr lang="en-US" dirty="0" smtClean="0">
                <a:hlinkClick r:id="rId4"/>
              </a:rPr>
              <a:t> RTC usage 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34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Additional RTC features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Integrated with CMOS for time/date storage</a:t>
            </a:r>
          </a:p>
          <a:p>
            <a:pPr lvl="1"/>
            <a:r>
              <a:rPr lang="en-US" dirty="0" smtClean="0"/>
              <a:t>Runs on battery when system shut down</a:t>
            </a:r>
          </a:p>
          <a:p>
            <a:pPr lvl="0"/>
            <a:r>
              <a:rPr lang="en-US" dirty="0" smtClean="0"/>
              <a:t>Ability to retrieve in-depth date information</a:t>
            </a:r>
          </a:p>
          <a:p>
            <a:pPr lvl="1"/>
            <a:r>
              <a:rPr lang="en-US" dirty="0" smtClean="0"/>
              <a:t>Seconds/Minutes/Hours</a:t>
            </a:r>
          </a:p>
          <a:p>
            <a:pPr lvl="1"/>
            <a:r>
              <a:rPr lang="en-US" dirty="0" smtClean="0"/>
              <a:t>Day/Month/Year</a:t>
            </a:r>
          </a:p>
          <a:p>
            <a:pPr lvl="1"/>
            <a:r>
              <a:rPr lang="en-US" dirty="0" smtClean="0"/>
              <a:t>Weekday</a:t>
            </a:r>
          </a:p>
          <a:p>
            <a:r>
              <a:rPr lang="en-US" dirty="0" smtClean="0"/>
              <a:t>Additional status/control information</a:t>
            </a:r>
          </a:p>
          <a:p>
            <a:pPr lvl="1"/>
            <a:r>
              <a:rPr lang="en-US" dirty="0" smtClean="0"/>
              <a:t>Status Register B and C</a:t>
            </a:r>
          </a:p>
          <a:p>
            <a:pPr marL="108000" indent="0" algn="ctr">
              <a:buNone/>
            </a:pPr>
            <a:r>
              <a:rPr lang="en-US" dirty="0" err="1" smtClean="0">
                <a:hlinkClick r:id="rId3"/>
              </a:rPr>
              <a:t>OSDev</a:t>
            </a:r>
            <a:r>
              <a:rPr lang="en-US" dirty="0" smtClean="0">
                <a:hlinkClick r:id="rId3"/>
              </a:rPr>
              <a:t> CMOS info 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02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V2: Interrupt source change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IRQ 8 mapped to entry 28h by kernel</a:t>
            </a:r>
          </a:p>
          <a:p>
            <a:pPr marL="108000" indent="0">
              <a:buNone/>
            </a:pPr>
            <a:endParaRPr lang="en-US" dirty="0"/>
          </a:p>
          <a:p>
            <a:pPr marL="108000" indent="0">
              <a:buNone/>
            </a:pPr>
            <a:r>
              <a:rPr lang="en-US" b="1" dirty="0"/>
              <a:t>lea </a:t>
            </a:r>
            <a:r>
              <a:rPr lang="en-US" b="1" dirty="0" err="1"/>
              <a:t>rbx</a:t>
            </a:r>
            <a:r>
              <a:rPr lang="en-US" b="1" dirty="0"/>
              <a:t>, [</a:t>
            </a:r>
            <a:r>
              <a:rPr lang="en-US" b="1" dirty="0" err="1"/>
              <a:t>rbx</a:t>
            </a:r>
            <a:r>
              <a:rPr lang="en-US" b="1" dirty="0"/>
              <a:t> + 16 * 28h] </a:t>
            </a:r>
            <a:r>
              <a:rPr lang="en-US" b="1" dirty="0" smtClean="0"/>
              <a:t>; </a:t>
            </a:r>
            <a:r>
              <a:rPr lang="en-US" b="1" dirty="0"/>
              <a:t>Address of RTC </a:t>
            </a:r>
            <a:r>
              <a:rPr lang="en-US" b="1" dirty="0" smtClean="0"/>
              <a:t>entry</a:t>
            </a:r>
          </a:p>
          <a:p>
            <a:pPr marL="108000" indent="0">
              <a:buNone/>
            </a:pPr>
            <a:endParaRPr lang="en-US" b="1" dirty="0"/>
          </a:p>
          <a:p>
            <a:r>
              <a:rPr lang="en-US" dirty="0" smtClean="0"/>
              <a:t>No more software interrupt call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36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V2: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/>
              <a:t>String printed </a:t>
            </a:r>
            <a:r>
              <a:rPr lang="en-US" dirty="0" smtClean="0"/>
              <a:t>on first execution</a:t>
            </a:r>
          </a:p>
          <a:p>
            <a:r>
              <a:rPr lang="en-US" dirty="0" smtClean="0"/>
              <a:t>System freezes</a:t>
            </a:r>
          </a:p>
          <a:p>
            <a:r>
              <a:rPr lang="en-US" dirty="0" smtClean="0"/>
              <a:t>Virtual LEDs stop blinking</a:t>
            </a:r>
          </a:p>
          <a:p>
            <a:r>
              <a:rPr lang="en-US" dirty="0" smtClean="0"/>
              <a:t>Did RTC stop after first interrupt?</a:t>
            </a:r>
          </a:p>
          <a:p>
            <a:r>
              <a:rPr lang="en-US" dirty="0" smtClean="0"/>
              <a:t>Did we break the OS?</a:t>
            </a:r>
          </a:p>
          <a:p>
            <a:r>
              <a:rPr lang="en-US" dirty="0" smtClean="0"/>
              <a:t>Needs more debugging!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1071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V3: Multiple interrupts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Require multiple handler executions before print</a:t>
            </a:r>
          </a:p>
          <a:p>
            <a:r>
              <a:rPr lang="en-US" dirty="0" smtClean="0"/>
              <a:t>Checks that RTC generates periodic interrupts</a:t>
            </a:r>
          </a:p>
          <a:p>
            <a:r>
              <a:rPr lang="en-US" dirty="0" smtClean="0"/>
              <a:t>Use counter in handler to monitor execution count</a:t>
            </a:r>
          </a:p>
          <a:p>
            <a:r>
              <a:rPr lang="en-US" dirty="0" smtClean="0"/>
              <a:t>Only set flag, when counter reaches 8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617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V3: New handler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marL="108000" indent="0">
              <a:buNone/>
            </a:pPr>
            <a:r>
              <a:rPr lang="en-US" b="1" dirty="0" err="1" smtClean="0"/>
              <a:t>custom_interrupt_handler</a:t>
            </a:r>
            <a:r>
              <a:rPr lang="en-US" b="1" dirty="0" smtClean="0"/>
              <a:t>:</a:t>
            </a:r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 smtClean="0"/>
              <a:t>inc</a:t>
            </a:r>
            <a:r>
              <a:rPr lang="en-US" b="1" dirty="0" smtClean="0"/>
              <a:t> </a:t>
            </a:r>
            <a:r>
              <a:rPr lang="en-US" b="1" dirty="0"/>
              <a:t>byte [</a:t>
            </a:r>
            <a:r>
              <a:rPr lang="en-US" b="1" dirty="0" smtClean="0"/>
              <a:t>COUNT]</a:t>
            </a:r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 smtClean="0"/>
              <a:t>cmp</a:t>
            </a:r>
            <a:r>
              <a:rPr lang="en-US" b="1" dirty="0" smtClean="0"/>
              <a:t> </a:t>
            </a:r>
            <a:r>
              <a:rPr lang="en-US" b="1" dirty="0"/>
              <a:t>byte [COUNT], </a:t>
            </a:r>
            <a:r>
              <a:rPr lang="en-US" b="1" dirty="0" smtClean="0"/>
              <a:t>8</a:t>
            </a:r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 smtClean="0"/>
              <a:t>jne</a:t>
            </a:r>
            <a:r>
              <a:rPr lang="en-US" b="1" dirty="0" smtClean="0"/>
              <a:t> </a:t>
            </a:r>
            <a:r>
              <a:rPr lang="en-US" b="1" dirty="0" err="1" smtClean="0"/>
              <a:t>end_custom_interrupt_handler</a:t>
            </a:r>
            <a:endParaRPr lang="en-US" b="1" dirty="0" smtClean="0"/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byte [FLAG], </a:t>
            </a:r>
            <a:r>
              <a:rPr lang="en-US" b="1" dirty="0" smtClean="0"/>
              <a:t>1</a:t>
            </a:r>
          </a:p>
          <a:p>
            <a:pPr marL="108000" indent="0">
              <a:buNone/>
            </a:pPr>
            <a:r>
              <a:rPr lang="en-US" b="1" dirty="0" err="1" smtClean="0"/>
              <a:t>end_custom_interrupt_handler</a:t>
            </a:r>
            <a:r>
              <a:rPr lang="en-US" b="1" dirty="0" smtClean="0"/>
              <a:t>:</a:t>
            </a:r>
          </a:p>
          <a:p>
            <a:pPr marL="108000" indent="0">
              <a:buNone/>
            </a:pPr>
            <a:r>
              <a:rPr lang="en-US" b="1" dirty="0" err="1" smtClean="0"/>
              <a:t>iretq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26617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</a:t>
            </a:r>
            <a:r>
              <a:rPr lang="en-US" dirty="0"/>
              <a:t>: Real-time clock with interrupts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364163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Learning interrupt handling on real example</a:t>
            </a:r>
          </a:p>
          <a:p>
            <a:pPr lvl="1"/>
            <a:r>
              <a:rPr lang="en-US" dirty="0" smtClean="0"/>
              <a:t>Understanding hardware specifications</a:t>
            </a:r>
          </a:p>
          <a:p>
            <a:pPr lvl="2"/>
            <a:r>
              <a:rPr lang="en-US" dirty="0" smtClean="0"/>
              <a:t>From online wiki or official programmer’s guide</a:t>
            </a:r>
          </a:p>
          <a:p>
            <a:pPr lvl="1"/>
            <a:r>
              <a:rPr lang="en-US" dirty="0" smtClean="0"/>
              <a:t>Writing cool assembly programs</a:t>
            </a:r>
          </a:p>
          <a:p>
            <a:r>
              <a:rPr lang="en-US" dirty="0" smtClean="0"/>
              <a:t>Questions?</a:t>
            </a:r>
          </a:p>
          <a:p>
            <a:pPr lvl="1"/>
            <a:r>
              <a:rPr lang="en-US" dirty="0" smtClean="0"/>
              <a:t>What is the real-time clock and how do you use it?</a:t>
            </a:r>
          </a:p>
          <a:p>
            <a:pPr lvl="1"/>
            <a:r>
              <a:rPr lang="en-US" dirty="0" smtClean="0"/>
              <a:t>How do I install my interrupt handler?</a:t>
            </a:r>
          </a:p>
          <a:p>
            <a:pPr lvl="1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35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V3: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String never gets printed</a:t>
            </a:r>
          </a:p>
          <a:p>
            <a:r>
              <a:rPr lang="en-US" dirty="0" smtClean="0"/>
              <a:t>Interrupt handler does not trigger 8 times!</a:t>
            </a:r>
          </a:p>
          <a:p>
            <a:r>
              <a:rPr lang="en-US" dirty="0" smtClean="0"/>
              <a:t>Possibly interrupt occurs a single time!</a:t>
            </a:r>
          </a:p>
          <a:p>
            <a:r>
              <a:rPr lang="en-US" dirty="0" smtClean="0"/>
              <a:t>Reasons? </a:t>
            </a:r>
          </a:p>
          <a:p>
            <a:r>
              <a:rPr lang="en-US" dirty="0" smtClean="0"/>
              <a:t>Detailed </a:t>
            </a:r>
            <a:r>
              <a:rPr lang="en-US" dirty="0"/>
              <a:t>h</a:t>
            </a:r>
            <a:r>
              <a:rPr lang="en-US" dirty="0" smtClean="0"/>
              <a:t>ardware specifications (</a:t>
            </a:r>
            <a:r>
              <a:rPr lang="en-US" dirty="0" err="1" smtClean="0"/>
              <a:t>OSDev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“If </a:t>
            </a:r>
            <a:r>
              <a:rPr lang="en-US" dirty="0"/>
              <a:t>register C is not read after an IRQ 8, then the interrupt will not happen </a:t>
            </a:r>
            <a:r>
              <a:rPr lang="en-US" dirty="0" smtClean="0"/>
              <a:t>again”</a:t>
            </a:r>
          </a:p>
          <a:p>
            <a:pPr lvl="1"/>
            <a:r>
              <a:rPr lang="en-US" dirty="0"/>
              <a:t>“The PIC doesn't send any more interrupts until the </a:t>
            </a:r>
            <a:r>
              <a:rPr lang="en-US" dirty="0" err="1"/>
              <a:t>cpu</a:t>
            </a:r>
            <a:r>
              <a:rPr lang="en-US" dirty="0"/>
              <a:t> acknowledges the </a:t>
            </a:r>
            <a:r>
              <a:rPr lang="en-US" dirty="0" smtClean="0"/>
              <a:t>interrupt.”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7502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V4: Extended handler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Look into OS code to extend handler</a:t>
            </a:r>
          </a:p>
          <a:p>
            <a:r>
              <a:rPr lang="en-US" dirty="0" smtClean="0"/>
              <a:t>Apply code fragments to custom handler</a:t>
            </a:r>
          </a:p>
          <a:p>
            <a:r>
              <a:rPr lang="en-US" dirty="0" smtClean="0"/>
              <a:t>2 components:</a:t>
            </a:r>
          </a:p>
          <a:p>
            <a:pPr lvl="1"/>
            <a:r>
              <a:rPr lang="en-US" dirty="0" smtClean="0"/>
              <a:t>Reading Status Register C of RTC</a:t>
            </a:r>
          </a:p>
          <a:p>
            <a:pPr lvl="1"/>
            <a:r>
              <a:rPr lang="en-US" dirty="0" smtClean="0"/>
              <a:t>Acknowledge interrupt on </a:t>
            </a:r>
            <a:r>
              <a:rPr lang="en-US" dirty="0" err="1" smtClean="0"/>
              <a:t>LocalAPIC</a:t>
            </a:r>
            <a:endParaRPr lang="en-US" dirty="0" smtClean="0"/>
          </a:p>
          <a:p>
            <a:pPr lvl="2"/>
            <a:r>
              <a:rPr lang="en-US" dirty="0" err="1" smtClean="0"/>
              <a:t>LocalAPIC</a:t>
            </a:r>
            <a:r>
              <a:rPr lang="en-US" dirty="0" smtClean="0"/>
              <a:t> is memory mapped</a:t>
            </a:r>
          </a:p>
          <a:p>
            <a:pPr lvl="2"/>
            <a:r>
              <a:rPr lang="en-US" dirty="0" smtClean="0"/>
              <a:t>Address of </a:t>
            </a:r>
            <a:r>
              <a:rPr lang="en-US" dirty="0" err="1" smtClean="0"/>
              <a:t>LocalAPIC</a:t>
            </a:r>
            <a:r>
              <a:rPr lang="en-US" dirty="0" smtClean="0"/>
              <a:t> is stored in </a:t>
            </a:r>
            <a:r>
              <a:rPr lang="en-US" dirty="0" err="1" smtClean="0"/>
              <a:t>bootloader</a:t>
            </a:r>
            <a:r>
              <a:rPr lang="en-US" dirty="0" smtClean="0"/>
              <a:t> </a:t>
            </a:r>
            <a:r>
              <a:rPr lang="en-US" dirty="0" err="1" smtClean="0"/>
              <a:t>infomap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751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V4: Read address of </a:t>
            </a:r>
            <a:r>
              <a:rPr lang="en-US" dirty="0" err="1" smtClean="0"/>
              <a:t>LocalAPIC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Taken from OS code</a:t>
            </a:r>
          </a:p>
          <a:p>
            <a:pPr marL="108000" indent="0">
              <a:buNone/>
            </a:pPr>
            <a:endParaRPr lang="en-US" dirty="0"/>
          </a:p>
          <a:p>
            <a:pPr marL="108000" indent="0">
              <a:buNone/>
            </a:pPr>
            <a:r>
              <a:rPr lang="en-US" b="1" dirty="0" smtClean="0"/>
              <a:t>; Read </a:t>
            </a:r>
            <a:r>
              <a:rPr lang="en-US" b="1" dirty="0"/>
              <a:t>the </a:t>
            </a:r>
            <a:r>
              <a:rPr lang="en-US" b="1" dirty="0" smtClean="0"/>
              <a:t>address </a:t>
            </a:r>
            <a:r>
              <a:rPr lang="en-US" b="1" dirty="0"/>
              <a:t>from the Pure64 </a:t>
            </a:r>
            <a:r>
              <a:rPr lang="en-US" b="1" dirty="0" err="1" smtClean="0"/>
              <a:t>infomap</a:t>
            </a:r>
            <a:endParaRPr lang="en-US" dirty="0" smtClean="0"/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 err="1"/>
              <a:t>rsi</a:t>
            </a:r>
            <a:r>
              <a:rPr lang="en-US" b="1" dirty="0"/>
              <a:t>, </a:t>
            </a:r>
            <a:r>
              <a:rPr lang="en-US" b="1" dirty="0" smtClean="0"/>
              <a:t>5060h ; Location in </a:t>
            </a:r>
            <a:r>
              <a:rPr lang="en-US" b="1" dirty="0" err="1" smtClean="0"/>
              <a:t>infomap</a:t>
            </a:r>
            <a:endParaRPr lang="en-US" b="1" dirty="0" smtClean="0"/>
          </a:p>
          <a:p>
            <a:pPr marL="108000" indent="0">
              <a:buNone/>
            </a:pPr>
            <a:r>
              <a:rPr lang="en-US" b="1" dirty="0" err="1"/>
              <a:t>l</a:t>
            </a:r>
            <a:r>
              <a:rPr lang="en-US" b="1" dirty="0" err="1" smtClean="0"/>
              <a:t>odsq</a:t>
            </a:r>
            <a:r>
              <a:rPr lang="en-US" b="1" dirty="0" smtClean="0"/>
              <a:t>   ; Read quad-word from [</a:t>
            </a:r>
            <a:r>
              <a:rPr lang="en-US" b="1" dirty="0" err="1" smtClean="0"/>
              <a:t>rsi</a:t>
            </a:r>
            <a:r>
              <a:rPr lang="en-US" b="1" dirty="0" smtClean="0"/>
              <a:t>] to </a:t>
            </a:r>
            <a:r>
              <a:rPr lang="en-US" b="1" dirty="0" err="1" smtClean="0"/>
              <a:t>rax</a:t>
            </a:r>
            <a:endParaRPr lang="en-US" b="1" dirty="0"/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[LOCAL_APIC], </a:t>
            </a:r>
            <a:r>
              <a:rPr lang="en-US" b="1" dirty="0" err="1"/>
              <a:t>rax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43942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V4: Extend end of handler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al, </a:t>
            </a:r>
            <a:r>
              <a:rPr lang="en-US" b="1" dirty="0" smtClean="0"/>
              <a:t>0Ch          ; </a:t>
            </a:r>
            <a:r>
              <a:rPr lang="en-US" b="1" dirty="0"/>
              <a:t>Select RTC register </a:t>
            </a:r>
            <a:r>
              <a:rPr lang="en-US" b="1" dirty="0" smtClean="0"/>
              <a:t>C</a:t>
            </a:r>
          </a:p>
          <a:p>
            <a:pPr marL="108000" indent="0">
              <a:buNone/>
            </a:pPr>
            <a:r>
              <a:rPr lang="en-US" b="1" dirty="0" smtClean="0"/>
              <a:t>out 70h, </a:t>
            </a:r>
            <a:r>
              <a:rPr lang="en-US" b="1" dirty="0"/>
              <a:t>al        </a:t>
            </a:r>
            <a:r>
              <a:rPr lang="en-US" b="1" dirty="0" smtClean="0"/>
              <a:t>     ; </a:t>
            </a:r>
            <a:r>
              <a:rPr lang="en-US" b="1" dirty="0"/>
              <a:t>Port </a:t>
            </a:r>
            <a:r>
              <a:rPr lang="en-US" b="1" dirty="0" smtClean="0"/>
              <a:t>70h </a:t>
            </a:r>
            <a:r>
              <a:rPr lang="en-US" b="1" dirty="0"/>
              <a:t>is the RTC </a:t>
            </a:r>
            <a:r>
              <a:rPr lang="en-US" b="1" dirty="0" smtClean="0"/>
              <a:t>index</a:t>
            </a:r>
          </a:p>
          <a:p>
            <a:pPr marL="108000" indent="0">
              <a:buNone/>
            </a:pPr>
            <a:r>
              <a:rPr lang="en-US" b="1" dirty="0" smtClean="0"/>
              <a:t>in </a:t>
            </a:r>
            <a:r>
              <a:rPr lang="en-US" b="1" dirty="0"/>
              <a:t>al, </a:t>
            </a:r>
            <a:r>
              <a:rPr lang="en-US" b="1" dirty="0" smtClean="0"/>
              <a:t>71h               ; </a:t>
            </a:r>
            <a:r>
              <a:rPr lang="en-US" b="1" dirty="0"/>
              <a:t>Read the value in register </a:t>
            </a:r>
            <a:r>
              <a:rPr lang="en-US" b="1" dirty="0" smtClean="0"/>
              <a:t>C</a:t>
            </a:r>
          </a:p>
          <a:p>
            <a:pPr marL="108000" indent="0">
              <a:buNone/>
            </a:pPr>
            <a:r>
              <a:rPr lang="en-US" b="1" dirty="0"/>
              <a:t>; Acknowledge the IRQ</a:t>
            </a:r>
            <a:endParaRPr lang="en-US" b="1" dirty="0" smtClean="0"/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 err="1"/>
              <a:t>rsi</a:t>
            </a:r>
            <a:r>
              <a:rPr lang="en-US" b="1" dirty="0"/>
              <a:t>, [LOCAL_APIC</a:t>
            </a:r>
            <a:r>
              <a:rPr lang="en-US" b="1" dirty="0" smtClean="0"/>
              <a:t>]</a:t>
            </a:r>
          </a:p>
          <a:p>
            <a:pPr marL="108000" indent="0">
              <a:buNone/>
            </a:pPr>
            <a:r>
              <a:rPr lang="en-US" b="1" dirty="0" err="1" smtClean="0"/>
              <a:t>xor</a:t>
            </a:r>
            <a:r>
              <a:rPr lang="en-US" b="1" dirty="0" smtClean="0"/>
              <a:t> </a:t>
            </a:r>
            <a:r>
              <a:rPr lang="en-US" b="1" dirty="0" err="1"/>
              <a:t>eax</a:t>
            </a:r>
            <a:r>
              <a:rPr lang="en-US" b="1" dirty="0"/>
              <a:t>, </a:t>
            </a:r>
            <a:r>
              <a:rPr lang="en-US" b="1" dirty="0" err="1" smtClean="0"/>
              <a:t>eax</a:t>
            </a:r>
            <a:endParaRPr lang="en-US" b="1" dirty="0" smtClean="0"/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 err="1"/>
              <a:t>dword</a:t>
            </a:r>
            <a:r>
              <a:rPr lang="en-US" b="1" dirty="0"/>
              <a:t> [</a:t>
            </a:r>
            <a:r>
              <a:rPr lang="en-US" b="1" dirty="0" err="1"/>
              <a:t>rsi</a:t>
            </a:r>
            <a:r>
              <a:rPr lang="en-US" b="1" dirty="0"/>
              <a:t> + </a:t>
            </a:r>
            <a:r>
              <a:rPr lang="en-US" b="1" dirty="0" smtClean="0"/>
              <a:t>0B0h], </a:t>
            </a:r>
            <a:r>
              <a:rPr lang="en-US" b="1" dirty="0" err="1" smtClean="0"/>
              <a:t>eax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06995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V4: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String printed to screen</a:t>
            </a:r>
          </a:p>
          <a:p>
            <a:r>
              <a:rPr lang="en-US" dirty="0" smtClean="0"/>
              <a:t>Interrupt triggered multiple times!</a:t>
            </a:r>
          </a:p>
          <a:p>
            <a:r>
              <a:rPr lang="en-US" dirty="0" smtClean="0"/>
              <a:t>Execution freezes when application terminates</a:t>
            </a:r>
          </a:p>
          <a:p>
            <a:r>
              <a:rPr lang="en-US" dirty="0" smtClean="0"/>
              <a:t>Some OS components dependent on RTC?</a:t>
            </a:r>
          </a:p>
          <a:p>
            <a:r>
              <a:rPr lang="en-US" dirty="0" smtClean="0"/>
              <a:t>Further extension of handler counter-intuitive</a:t>
            </a:r>
          </a:p>
        </p:txBody>
      </p:sp>
    </p:spTree>
    <p:extLst>
      <p:ext uri="{BB962C8B-B14F-4D97-AF65-F5344CB8AC3E}">
        <p14:creationId xmlns:p14="http://schemas.microsoft.com/office/powerpoint/2010/main" val="3029159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V5: Chained interrupts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Old interrupt handler contains required code</a:t>
            </a:r>
          </a:p>
          <a:p>
            <a:r>
              <a:rPr lang="en-US" dirty="0" smtClean="0"/>
              <a:t>Old interrupt handler compatible with OS</a:t>
            </a:r>
          </a:p>
          <a:p>
            <a:r>
              <a:rPr lang="en-US" dirty="0" smtClean="0"/>
              <a:t>Chain interrupt handlers</a:t>
            </a:r>
          </a:p>
          <a:p>
            <a:pPr lvl="1"/>
            <a:r>
              <a:rPr lang="en-US" dirty="0" smtClean="0"/>
              <a:t>Jump to old handler instead of </a:t>
            </a:r>
            <a:r>
              <a:rPr lang="en-US" b="1" dirty="0" smtClean="0"/>
              <a:t>IRET</a:t>
            </a:r>
          </a:p>
          <a:p>
            <a:pPr lvl="1"/>
            <a:r>
              <a:rPr lang="en-US" dirty="0" smtClean="0"/>
              <a:t>Old handler will perform necessary </a:t>
            </a:r>
            <a:r>
              <a:rPr lang="en-US" b="1" dirty="0" smtClean="0"/>
              <a:t>IRET</a:t>
            </a:r>
          </a:p>
          <a:p>
            <a:pPr lvl="1"/>
            <a:r>
              <a:rPr lang="en-US" dirty="0" smtClean="0"/>
              <a:t>Jump instead of call </a:t>
            </a:r>
            <a:r>
              <a:rPr lang="en-US" dirty="0"/>
              <a:t>←</a:t>
            </a:r>
            <a:r>
              <a:rPr lang="en-US" dirty="0" smtClean="0"/>
              <a:t> </a:t>
            </a:r>
            <a:r>
              <a:rPr lang="en-US" dirty="0"/>
              <a:t>No reason to </a:t>
            </a:r>
            <a:r>
              <a:rPr lang="en-US" dirty="0" smtClean="0"/>
              <a:t>return</a:t>
            </a:r>
          </a:p>
          <a:p>
            <a:pPr lvl="1"/>
            <a:r>
              <a:rPr lang="en-US" dirty="0" smtClean="0"/>
              <a:t>Similar to “Tail-call” optimization in compilers</a:t>
            </a:r>
          </a:p>
        </p:txBody>
      </p:sp>
    </p:spTree>
    <p:extLst>
      <p:ext uri="{BB962C8B-B14F-4D97-AF65-F5344CB8AC3E}">
        <p14:creationId xmlns:p14="http://schemas.microsoft.com/office/powerpoint/2010/main" val="3688257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V5: Read address of old handler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 err="1"/>
              <a:t>eax</a:t>
            </a:r>
            <a:r>
              <a:rPr lang="en-US" b="1" dirty="0"/>
              <a:t>, [</a:t>
            </a:r>
            <a:r>
              <a:rPr lang="en-US" b="1" dirty="0" err="1"/>
              <a:t>rbx</a:t>
            </a:r>
            <a:r>
              <a:rPr lang="en-US" b="1" dirty="0"/>
              <a:t> + 8]          ; Load upper 32 </a:t>
            </a:r>
            <a:r>
              <a:rPr lang="en-US" b="1" dirty="0" smtClean="0"/>
              <a:t>bits</a:t>
            </a:r>
          </a:p>
          <a:p>
            <a:pPr marL="108000" indent="0">
              <a:buNone/>
            </a:pPr>
            <a:r>
              <a:rPr lang="en-US" b="1" dirty="0" err="1" smtClean="0"/>
              <a:t>shl</a:t>
            </a:r>
            <a:r>
              <a:rPr lang="en-US" b="1" dirty="0" smtClean="0"/>
              <a:t> </a:t>
            </a:r>
            <a:r>
              <a:rPr lang="en-US" b="1" dirty="0" err="1"/>
              <a:t>rax</a:t>
            </a:r>
            <a:r>
              <a:rPr lang="en-US" b="1" dirty="0"/>
              <a:t>, </a:t>
            </a:r>
            <a:r>
              <a:rPr lang="en-US" b="1" dirty="0" smtClean="0"/>
              <a:t>32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ax, [</a:t>
            </a:r>
            <a:r>
              <a:rPr lang="en-US" b="1" dirty="0" err="1"/>
              <a:t>rbx</a:t>
            </a:r>
            <a:r>
              <a:rPr lang="en-US" b="1" dirty="0"/>
              <a:t> + 6]           ; Load next 16 </a:t>
            </a:r>
            <a:r>
              <a:rPr lang="en-US" b="1" dirty="0" smtClean="0"/>
              <a:t>bits</a:t>
            </a:r>
          </a:p>
          <a:p>
            <a:pPr marL="108000" indent="0">
              <a:buNone/>
            </a:pPr>
            <a:r>
              <a:rPr lang="en-US" b="1" dirty="0" err="1" smtClean="0"/>
              <a:t>shl</a:t>
            </a:r>
            <a:r>
              <a:rPr lang="en-US" b="1" dirty="0" smtClean="0"/>
              <a:t> </a:t>
            </a:r>
            <a:r>
              <a:rPr lang="en-US" b="1" dirty="0" err="1"/>
              <a:t>rax</a:t>
            </a:r>
            <a:r>
              <a:rPr lang="en-US" b="1" dirty="0"/>
              <a:t>, </a:t>
            </a:r>
            <a:r>
              <a:rPr lang="en-US" b="1" dirty="0" smtClean="0"/>
              <a:t>16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ax, [</a:t>
            </a:r>
            <a:r>
              <a:rPr lang="en-US" b="1" dirty="0" err="1"/>
              <a:t>rbx</a:t>
            </a:r>
            <a:r>
              <a:rPr lang="en-US" b="1" dirty="0"/>
              <a:t>]               ; Load remaining 16 </a:t>
            </a:r>
            <a:r>
              <a:rPr lang="en-US" b="1" dirty="0" smtClean="0"/>
              <a:t>bits</a:t>
            </a:r>
          </a:p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[ORIGINAL_HANDLER], </a:t>
            </a:r>
            <a:r>
              <a:rPr lang="en-US" b="1" dirty="0" err="1" smtClean="0"/>
              <a:t>rax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15443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V5: Chain handlers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marL="108000" indent="0">
              <a:buNone/>
            </a:pPr>
            <a:r>
              <a:rPr lang="en-US" b="1" dirty="0" err="1"/>
              <a:t>custom_interrupt_handler</a:t>
            </a:r>
            <a:r>
              <a:rPr lang="en-US" b="1" dirty="0"/>
              <a:t>:</a:t>
            </a:r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/>
              <a:t>inc</a:t>
            </a:r>
            <a:r>
              <a:rPr lang="en-US" b="1" dirty="0"/>
              <a:t> byte [COUNT]</a:t>
            </a:r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/>
              <a:t>cmp</a:t>
            </a:r>
            <a:r>
              <a:rPr lang="en-US" b="1" dirty="0"/>
              <a:t> byte [COUNT], 8</a:t>
            </a:r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/>
              <a:t>jne</a:t>
            </a:r>
            <a:r>
              <a:rPr lang="en-US" b="1" dirty="0"/>
              <a:t> </a:t>
            </a:r>
            <a:r>
              <a:rPr lang="en-US" b="1" dirty="0" err="1"/>
              <a:t>end_custom_interrupt_handler</a:t>
            </a:r>
            <a:endParaRPr lang="en-US" b="1" dirty="0"/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/>
              <a:t>mov</a:t>
            </a:r>
            <a:r>
              <a:rPr lang="en-US" b="1" dirty="0"/>
              <a:t> byte [FLAG], 1</a:t>
            </a:r>
          </a:p>
          <a:p>
            <a:pPr marL="108000" indent="0">
              <a:buNone/>
            </a:pPr>
            <a:r>
              <a:rPr lang="en-US" b="1" dirty="0" err="1"/>
              <a:t>end_custom_interrupt_handler</a:t>
            </a:r>
            <a:r>
              <a:rPr lang="en-US" b="1" dirty="0"/>
              <a:t>:</a:t>
            </a:r>
          </a:p>
          <a:p>
            <a:pPr marL="108000" indent="0">
              <a:buNone/>
            </a:pPr>
            <a:r>
              <a:rPr lang="en-US" b="1" dirty="0"/>
              <a:t>	</a:t>
            </a:r>
            <a:r>
              <a:rPr lang="en-US" b="1" dirty="0" err="1"/>
              <a:t>jmp</a:t>
            </a:r>
            <a:r>
              <a:rPr lang="en-US" b="1" dirty="0"/>
              <a:t> [ORIGINAL_HANDLER]</a:t>
            </a:r>
          </a:p>
        </p:txBody>
      </p:sp>
    </p:spTree>
    <p:extLst>
      <p:ext uri="{BB962C8B-B14F-4D97-AF65-F5344CB8AC3E}">
        <p14:creationId xmlns:p14="http://schemas.microsoft.com/office/powerpoint/2010/main" val="3064136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V5: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Works the first time</a:t>
            </a:r>
          </a:p>
          <a:p>
            <a:r>
              <a:rPr lang="en-US" dirty="0" smtClean="0"/>
              <a:t>Virtual LEDs continue to work</a:t>
            </a:r>
          </a:p>
          <a:p>
            <a:r>
              <a:rPr lang="en-US" dirty="0" smtClean="0"/>
              <a:t>Freezes when executed a second time</a:t>
            </a:r>
          </a:p>
          <a:p>
            <a:r>
              <a:rPr lang="en-US" dirty="0" smtClean="0"/>
              <a:t>What happens on second execution?</a:t>
            </a:r>
          </a:p>
          <a:p>
            <a:pPr lvl="1"/>
            <a:r>
              <a:rPr lang="en-US" dirty="0" smtClean="0"/>
              <a:t>IDT still points to custom handler</a:t>
            </a:r>
          </a:p>
          <a:p>
            <a:pPr lvl="1"/>
            <a:r>
              <a:rPr lang="en-US" dirty="0" smtClean="0"/>
              <a:t>Handler loops to itself</a:t>
            </a:r>
          </a:p>
        </p:txBody>
      </p:sp>
    </p:spTree>
    <p:extLst>
      <p:ext uri="{BB962C8B-B14F-4D97-AF65-F5344CB8AC3E}">
        <p14:creationId xmlns:p14="http://schemas.microsoft.com/office/powerpoint/2010/main" val="1607575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V6: Proper clean-up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Handlers need to be restored before termination</a:t>
            </a:r>
          </a:p>
          <a:p>
            <a:r>
              <a:rPr lang="en-US" dirty="0" smtClean="0"/>
              <a:t>No guarantees about code left in memory</a:t>
            </a:r>
          </a:p>
          <a:p>
            <a:r>
              <a:rPr lang="en-US" dirty="0" smtClean="0"/>
              <a:t>No reason to maintain unneeded handler</a:t>
            </a:r>
          </a:p>
          <a:p>
            <a:r>
              <a:rPr lang="en-US" dirty="0" smtClean="0"/>
              <a:t>Same code as the one writing custom handler</a:t>
            </a:r>
          </a:p>
        </p:txBody>
      </p:sp>
    </p:spTree>
    <p:extLst>
      <p:ext uri="{BB962C8B-B14F-4D97-AF65-F5344CB8AC3E}">
        <p14:creationId xmlns:p14="http://schemas.microsoft.com/office/powerpoint/2010/main" val="308459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Installing interrupt handlers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 smtClean="0"/>
              <a:t>Handlers installed into interrupt descriptor table</a:t>
            </a:r>
          </a:p>
          <a:p>
            <a:pPr lvl="0"/>
            <a:r>
              <a:rPr lang="en-US" dirty="0" smtClean="0"/>
              <a:t>IDT contains an entry for every interrupt</a:t>
            </a:r>
          </a:p>
          <a:p>
            <a:pPr lvl="0"/>
            <a:r>
              <a:rPr lang="en-US" dirty="0" smtClean="0"/>
              <a:t>CPU accesses IDT indexed on interrupt number</a:t>
            </a:r>
          </a:p>
          <a:p>
            <a:pPr lvl="0"/>
            <a:r>
              <a:rPr lang="en-US" dirty="0" smtClean="0"/>
              <a:t>IDT located anywhere in memory</a:t>
            </a:r>
          </a:p>
          <a:p>
            <a:pPr lvl="0"/>
            <a:r>
              <a:rPr lang="en-US" dirty="0" smtClean="0"/>
              <a:t>Special CPU register (IDTR) holds info of IDT</a:t>
            </a:r>
          </a:p>
          <a:p>
            <a:pPr lvl="0"/>
            <a:r>
              <a:rPr lang="en-US" dirty="0" smtClean="0"/>
              <a:t>Disable interrupts while manipulating IDT!</a:t>
            </a:r>
          </a:p>
          <a:p>
            <a:pPr lvl="1"/>
            <a:r>
              <a:rPr lang="en-US" dirty="0" smtClean="0"/>
              <a:t>Disable: </a:t>
            </a:r>
            <a:r>
              <a:rPr lang="en-US" b="1" dirty="0" smtClean="0"/>
              <a:t>CLI</a:t>
            </a:r>
            <a:r>
              <a:rPr lang="en-US" dirty="0" smtClean="0"/>
              <a:t>; Enable: </a:t>
            </a:r>
            <a:r>
              <a:rPr lang="en-US" b="1" dirty="0" smtClean="0"/>
              <a:t>STI</a:t>
            </a:r>
            <a:endParaRPr lang="en-US" dirty="0" smtClean="0">
              <a:hlinkClick r:id="rId3"/>
            </a:endParaRPr>
          </a:p>
          <a:p>
            <a:pPr marL="108000" indent="0" algn="ctr">
              <a:buNone/>
            </a:pPr>
            <a:r>
              <a:rPr lang="en-US" dirty="0" err="1" smtClean="0">
                <a:hlinkClick r:id="rId3"/>
              </a:rPr>
              <a:t>OSDev</a:t>
            </a:r>
            <a:r>
              <a:rPr lang="en-US" dirty="0" smtClean="0">
                <a:hlinkClick r:id="rId3"/>
              </a:rPr>
              <a:t> IDT info 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612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V6: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/>
              <a:t>String printed every time</a:t>
            </a:r>
          </a:p>
          <a:p>
            <a:r>
              <a:rPr lang="en-US" dirty="0"/>
              <a:t>Works even after multiple executions</a:t>
            </a:r>
          </a:p>
          <a:p>
            <a:r>
              <a:rPr lang="en-US" dirty="0"/>
              <a:t>Everything seems to be perfect</a:t>
            </a:r>
          </a:p>
        </p:txBody>
      </p:sp>
    </p:spTree>
    <p:extLst>
      <p:ext uri="{BB962C8B-B14F-4D97-AF65-F5344CB8AC3E}">
        <p14:creationId xmlns:p14="http://schemas.microsoft.com/office/powerpoint/2010/main" val="308459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V7: Modularization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Code installing handler written twice in code</a:t>
            </a:r>
          </a:p>
          <a:p>
            <a:r>
              <a:rPr lang="en-US" dirty="0" smtClean="0"/>
              <a:t>Why not encapsulate it in a function?</a:t>
            </a:r>
          </a:p>
          <a:p>
            <a:r>
              <a:rPr lang="en-US" dirty="0" smtClean="0"/>
              <a:t>Which calling convention to use?</a:t>
            </a:r>
          </a:p>
          <a:p>
            <a:pPr lvl="1"/>
            <a:r>
              <a:rPr lang="en-US" dirty="0" smtClean="0"/>
              <a:t>Small internal code</a:t>
            </a:r>
          </a:p>
          <a:p>
            <a:pPr lvl="1"/>
            <a:r>
              <a:rPr lang="en-US" dirty="0" smtClean="0"/>
              <a:t>Just use some registers</a:t>
            </a:r>
          </a:p>
          <a:p>
            <a:pPr lvl="1"/>
            <a:r>
              <a:rPr lang="en-US" dirty="0" smtClean="0"/>
              <a:t>Clearly document custom calling convention!</a:t>
            </a:r>
          </a:p>
          <a:p>
            <a:pPr lvl="1"/>
            <a:r>
              <a:rPr lang="en-US" dirty="0" smtClean="0"/>
              <a:t>Be careful about locally used registers!</a:t>
            </a:r>
          </a:p>
        </p:txBody>
      </p:sp>
    </p:spTree>
    <p:extLst>
      <p:ext uri="{BB962C8B-B14F-4D97-AF65-F5344CB8AC3E}">
        <p14:creationId xmlns:p14="http://schemas.microsoft.com/office/powerpoint/2010/main" val="2806668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V7: Function installing handlers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marL="108000" indent="0">
              <a:buNone/>
            </a:pPr>
            <a:r>
              <a:rPr lang="en-US" b="1" dirty="0"/>
              <a:t>; Installs a new interrupt </a:t>
            </a:r>
            <a:r>
              <a:rPr lang="en-US" b="1" dirty="0" smtClean="0"/>
              <a:t>handler</a:t>
            </a:r>
          </a:p>
          <a:p>
            <a:pPr marL="108000" indent="0">
              <a:buNone/>
            </a:pPr>
            <a:r>
              <a:rPr lang="en-US" b="1" dirty="0" smtClean="0"/>
              <a:t>; RCX </a:t>
            </a:r>
            <a:r>
              <a:rPr lang="en-US" b="1" dirty="0"/>
              <a:t>interrupt ID (16 bit</a:t>
            </a:r>
            <a:r>
              <a:rPr lang="en-US" b="1" dirty="0" smtClean="0"/>
              <a:t>)</a:t>
            </a:r>
          </a:p>
          <a:p>
            <a:pPr marL="108000" indent="0">
              <a:buNone/>
            </a:pPr>
            <a:r>
              <a:rPr lang="en-US" b="1" dirty="0" smtClean="0"/>
              <a:t>; </a:t>
            </a:r>
            <a:r>
              <a:rPr lang="en-US" b="1" dirty="0"/>
              <a:t>RAX address of new </a:t>
            </a:r>
            <a:r>
              <a:rPr lang="en-US" b="1" dirty="0" smtClean="0"/>
              <a:t>handler</a:t>
            </a:r>
          </a:p>
          <a:p>
            <a:pPr marL="108000" indent="0">
              <a:buNone/>
            </a:pPr>
            <a:r>
              <a:rPr lang="en-US" b="1" dirty="0" smtClean="0"/>
              <a:t>; </a:t>
            </a:r>
            <a:r>
              <a:rPr lang="en-US" b="1" dirty="0"/>
              <a:t>RDX memory location to store </a:t>
            </a:r>
            <a:r>
              <a:rPr lang="en-US" b="1" dirty="0" smtClean="0"/>
              <a:t>old handler</a:t>
            </a:r>
          </a:p>
          <a:p>
            <a:pPr marL="108000" indent="0">
              <a:buNone/>
            </a:pPr>
            <a:r>
              <a:rPr lang="en-US" b="1" dirty="0" err="1" smtClean="0"/>
              <a:t>install_interrupt_handler</a:t>
            </a:r>
            <a:r>
              <a:rPr lang="en-US" b="1" dirty="0" smtClean="0"/>
              <a:t>:</a:t>
            </a:r>
          </a:p>
          <a:p>
            <a:pPr marL="108000" indent="0">
              <a:buNone/>
            </a:pPr>
            <a:r>
              <a:rPr lang="en-US" b="1" dirty="0" smtClean="0"/>
              <a:t>	push </a:t>
            </a:r>
            <a:r>
              <a:rPr lang="en-US" b="1" dirty="0" err="1"/>
              <a:t>rax</a:t>
            </a:r>
            <a:r>
              <a:rPr lang="en-US" b="1" dirty="0"/>
              <a:t>            ; Save </a:t>
            </a:r>
            <a:r>
              <a:rPr lang="en-US" b="1" dirty="0" err="1" smtClean="0"/>
              <a:t>rax</a:t>
            </a:r>
            <a:endParaRPr lang="en-US" b="1" dirty="0" smtClean="0"/>
          </a:p>
          <a:p>
            <a:pPr marL="108000" indent="0">
              <a:buNone/>
            </a:pPr>
            <a:r>
              <a:rPr lang="en-US" b="1" dirty="0" smtClean="0"/>
              <a:t>	…</a:t>
            </a:r>
          </a:p>
          <a:p>
            <a:pPr marL="108000" indent="0">
              <a:buNone/>
            </a:pPr>
            <a:r>
              <a:rPr lang="en-US" b="1" dirty="0" smtClean="0"/>
              <a:t>	pop </a:t>
            </a:r>
            <a:r>
              <a:rPr lang="en-US" b="1" dirty="0" err="1" smtClean="0"/>
              <a:t>rax</a:t>
            </a:r>
            <a:r>
              <a:rPr lang="en-US" b="1" dirty="0" smtClean="0"/>
              <a:t>            </a:t>
            </a:r>
            <a:r>
              <a:rPr lang="en-US" b="1" dirty="0"/>
              <a:t>; </a:t>
            </a:r>
            <a:r>
              <a:rPr lang="en-US" b="1" dirty="0" smtClean="0"/>
              <a:t>Restore </a:t>
            </a:r>
            <a:r>
              <a:rPr lang="en-US" b="1" dirty="0" err="1" smtClean="0"/>
              <a:t>rax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534187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V8: Custom frequency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What is the current rate of interrupts?</a:t>
            </a:r>
          </a:p>
          <a:p>
            <a:pPr lvl="1"/>
            <a:r>
              <a:rPr lang="en-US" dirty="0" smtClean="0"/>
              <a:t>Kernel configures RTC secondary frequency to 8Hz</a:t>
            </a:r>
          </a:p>
          <a:p>
            <a:r>
              <a:rPr lang="en-US" dirty="0" smtClean="0"/>
              <a:t>Can we reconfigure it?</a:t>
            </a:r>
            <a:r>
              <a:rPr lang="en-US" dirty="0"/>
              <a:t> </a:t>
            </a:r>
            <a:r>
              <a:rPr lang="en-US" dirty="0" smtClean="0"/>
              <a:t>Sure!</a:t>
            </a:r>
          </a:p>
          <a:p>
            <a:r>
              <a:rPr lang="en-US" dirty="0" smtClean="0"/>
              <a:t>Write new configuration to Status Register A</a:t>
            </a:r>
          </a:p>
        </p:txBody>
      </p:sp>
    </p:spTree>
    <p:extLst>
      <p:ext uri="{BB962C8B-B14F-4D97-AF65-F5344CB8AC3E}">
        <p14:creationId xmlns:p14="http://schemas.microsoft.com/office/powerpoint/2010/main" val="379712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V8: Configuring Status Register A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marL="108000" indent="0">
              <a:buNone/>
            </a:pPr>
            <a:r>
              <a:rPr lang="en-US" b="1" dirty="0" err="1" smtClean="0"/>
              <a:t>mov</a:t>
            </a:r>
            <a:r>
              <a:rPr lang="en-US" b="1" dirty="0" smtClean="0"/>
              <a:t> </a:t>
            </a:r>
            <a:r>
              <a:rPr lang="en-US" b="1" dirty="0"/>
              <a:t>al, 0Ah       </a:t>
            </a:r>
            <a:r>
              <a:rPr lang="en-US" b="1" dirty="0" smtClean="0"/>
              <a:t> ; </a:t>
            </a:r>
            <a:r>
              <a:rPr lang="en-US" b="1" dirty="0"/>
              <a:t>Select Status Register </a:t>
            </a:r>
            <a:r>
              <a:rPr lang="en-US" b="1" dirty="0" smtClean="0"/>
              <a:t>A</a:t>
            </a:r>
          </a:p>
          <a:p>
            <a:pPr marL="108000" indent="0">
              <a:buNone/>
            </a:pPr>
            <a:r>
              <a:rPr lang="en-US" b="1" dirty="0" smtClean="0"/>
              <a:t>out </a:t>
            </a:r>
            <a:r>
              <a:rPr lang="en-US" b="1" dirty="0"/>
              <a:t>70h, </a:t>
            </a:r>
            <a:r>
              <a:rPr lang="en-US" b="1" dirty="0" smtClean="0"/>
              <a:t>al</a:t>
            </a:r>
          </a:p>
          <a:p>
            <a:pPr marL="108000" indent="0">
              <a:buNone/>
            </a:pPr>
            <a:r>
              <a:rPr lang="en-US" b="1" dirty="0" smtClean="0"/>
              <a:t>in </a:t>
            </a:r>
            <a:r>
              <a:rPr lang="en-US" b="1" dirty="0"/>
              <a:t>al, 71h          </a:t>
            </a:r>
            <a:r>
              <a:rPr lang="en-US" b="1" dirty="0" smtClean="0"/>
              <a:t>   ; </a:t>
            </a:r>
            <a:r>
              <a:rPr lang="en-US" b="1" dirty="0"/>
              <a:t>Read </a:t>
            </a:r>
            <a:r>
              <a:rPr lang="en-US" b="1" dirty="0" smtClean="0"/>
              <a:t>current content</a:t>
            </a:r>
          </a:p>
          <a:p>
            <a:pPr marL="108000" indent="0">
              <a:buNone/>
            </a:pPr>
            <a:r>
              <a:rPr lang="en-US" b="1" dirty="0" smtClean="0"/>
              <a:t>and </a:t>
            </a:r>
            <a:r>
              <a:rPr lang="en-US" b="1" dirty="0"/>
              <a:t>al, 0F0h        </a:t>
            </a:r>
            <a:r>
              <a:rPr lang="en-US" b="1" dirty="0" smtClean="0"/>
              <a:t>; </a:t>
            </a:r>
            <a:r>
              <a:rPr lang="en-US" b="1" dirty="0"/>
              <a:t>Preserve upper 4 bits of AL  </a:t>
            </a:r>
          </a:p>
          <a:p>
            <a:pPr marL="108000" indent="0">
              <a:buNone/>
            </a:pPr>
            <a:r>
              <a:rPr lang="en-US" b="1" dirty="0" smtClean="0"/>
              <a:t>or </a:t>
            </a:r>
            <a:r>
              <a:rPr lang="en-US" b="1" dirty="0"/>
              <a:t>al, 1111b        </a:t>
            </a:r>
            <a:r>
              <a:rPr lang="en-US" b="1" dirty="0" smtClean="0"/>
              <a:t> ; </a:t>
            </a:r>
            <a:r>
              <a:rPr lang="en-US" b="1" dirty="0"/>
              <a:t>Set RTC rate </a:t>
            </a:r>
            <a:r>
              <a:rPr lang="en-US" b="1" dirty="0" smtClean="0"/>
              <a:t>to 2Hz</a:t>
            </a:r>
          </a:p>
          <a:p>
            <a:pPr marL="108000" indent="0">
              <a:buNone/>
            </a:pPr>
            <a:r>
              <a:rPr lang="en-US" b="1" dirty="0" smtClean="0"/>
              <a:t>out </a:t>
            </a:r>
            <a:r>
              <a:rPr lang="en-US" b="1" dirty="0"/>
              <a:t>71h, al         </a:t>
            </a:r>
            <a:r>
              <a:rPr lang="en-US" b="1" dirty="0" smtClean="0"/>
              <a:t>  ; </a:t>
            </a:r>
            <a:r>
              <a:rPr lang="en-US" b="1" dirty="0"/>
              <a:t>Write new </a:t>
            </a:r>
            <a:r>
              <a:rPr lang="en-US" b="1" dirty="0" smtClean="0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237205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V8: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Everything still works as expected</a:t>
            </a:r>
          </a:p>
          <a:p>
            <a:r>
              <a:rPr lang="en-US" dirty="0" smtClean="0"/>
              <a:t>String printed after a longer time (4 seconds)</a:t>
            </a:r>
          </a:p>
          <a:p>
            <a:r>
              <a:rPr lang="en-US" dirty="0" smtClean="0"/>
              <a:t>Virtual LEDs blink at a slower pace</a:t>
            </a:r>
          </a:p>
          <a:p>
            <a:pPr lvl="1"/>
            <a:r>
              <a:rPr lang="en-US" dirty="0" smtClean="0"/>
              <a:t>Even after application terminates</a:t>
            </a:r>
          </a:p>
          <a:p>
            <a:r>
              <a:rPr lang="en-US" dirty="0"/>
              <a:t>A</a:t>
            </a:r>
            <a:r>
              <a:rPr lang="en-US" dirty="0" smtClean="0"/>
              <a:t>pplications may depend on given frequency</a:t>
            </a:r>
          </a:p>
          <a:p>
            <a:pPr lvl="1"/>
            <a:r>
              <a:rPr lang="en-US" dirty="0" smtClean="0"/>
              <a:t>Need to restore frequency before termination</a:t>
            </a:r>
          </a:p>
        </p:txBody>
      </p:sp>
    </p:spTree>
    <p:extLst>
      <p:ext uri="{BB962C8B-B14F-4D97-AF65-F5344CB8AC3E}">
        <p14:creationId xmlns:p14="http://schemas.microsoft.com/office/powerpoint/2010/main" val="1788887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V9: Full clean-up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Ensure that frequency configuration restored</a:t>
            </a:r>
          </a:p>
          <a:p>
            <a:r>
              <a:rPr lang="en-US" dirty="0" smtClean="0"/>
              <a:t>Create function for RTC configuration</a:t>
            </a:r>
          </a:p>
          <a:p>
            <a:r>
              <a:rPr lang="en-US" dirty="0" smtClean="0"/>
              <a:t>Save old configuration to memory</a:t>
            </a:r>
          </a:p>
          <a:p>
            <a:r>
              <a:rPr lang="en-US" dirty="0" smtClean="0"/>
              <a:t>Similar to the interrupt handler clean-up</a:t>
            </a:r>
          </a:p>
        </p:txBody>
      </p:sp>
    </p:spTree>
    <p:extLst>
      <p:ext uri="{BB962C8B-B14F-4D97-AF65-F5344CB8AC3E}">
        <p14:creationId xmlns:p14="http://schemas.microsoft.com/office/powerpoint/2010/main" val="420850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Demo V9: Evaluation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Everything works as expected</a:t>
            </a:r>
          </a:p>
          <a:p>
            <a:r>
              <a:rPr lang="en-US" dirty="0" smtClean="0"/>
              <a:t>Virtual LEDs blink at a slower paced</a:t>
            </a:r>
          </a:p>
          <a:p>
            <a:pPr lvl="1"/>
            <a:r>
              <a:rPr lang="en-US" dirty="0" smtClean="0"/>
              <a:t>Blink speed restored after application finishes</a:t>
            </a:r>
          </a:p>
          <a:p>
            <a:r>
              <a:rPr lang="en-US" dirty="0" smtClean="0"/>
              <a:t>Demo finished!</a:t>
            </a:r>
          </a:p>
          <a:p>
            <a:r>
              <a:rPr lang="en-US" dirty="0" smtClean="0"/>
              <a:t>Conclusions:</a:t>
            </a:r>
          </a:p>
          <a:p>
            <a:pPr lvl="1"/>
            <a:r>
              <a:rPr lang="en-US" dirty="0" smtClean="0"/>
              <a:t>Carefully read hardware specification</a:t>
            </a:r>
          </a:p>
          <a:p>
            <a:pPr lvl="1"/>
            <a:r>
              <a:rPr lang="en-US" dirty="0" smtClean="0"/>
              <a:t>Think about the different system interactions</a:t>
            </a:r>
          </a:p>
          <a:p>
            <a:pPr lvl="1"/>
            <a:r>
              <a:rPr lang="en-US" dirty="0" smtClean="0"/>
              <a:t>Develop applications step-by-step</a:t>
            </a:r>
          </a:p>
        </p:txBody>
      </p:sp>
    </p:spTree>
    <p:extLst>
      <p:ext uri="{BB962C8B-B14F-4D97-AF65-F5344CB8AC3E}">
        <p14:creationId xmlns:p14="http://schemas.microsoft.com/office/powerpoint/2010/main" val="914635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Other hardware devices: Keyboard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Accessed through PS/2 controller</a:t>
            </a:r>
          </a:p>
          <a:p>
            <a:pPr lvl="1"/>
            <a:r>
              <a:rPr lang="en-US" dirty="0" smtClean="0"/>
              <a:t>USB legacy support on motherboard</a:t>
            </a:r>
          </a:p>
          <a:p>
            <a:r>
              <a:rPr lang="en-US" dirty="0"/>
              <a:t>2</a:t>
            </a:r>
            <a:r>
              <a:rPr lang="en-US" dirty="0" smtClean="0"/>
              <a:t> IO Ports: Data and Status/Command</a:t>
            </a:r>
          </a:p>
          <a:p>
            <a:pPr lvl="1"/>
            <a:r>
              <a:rPr lang="en-US" dirty="0" smtClean="0"/>
              <a:t>60h: Data (both read and write)</a:t>
            </a:r>
          </a:p>
          <a:p>
            <a:pPr lvl="1"/>
            <a:r>
              <a:rPr lang="en-US" dirty="0" smtClean="0"/>
              <a:t>Read mode of 64h: Status</a:t>
            </a:r>
          </a:p>
          <a:p>
            <a:pPr lvl="1"/>
            <a:r>
              <a:rPr lang="en-US" dirty="0" smtClean="0"/>
              <a:t>Write mode of 64h: Command</a:t>
            </a:r>
          </a:p>
          <a:p>
            <a:r>
              <a:rPr lang="en-US" dirty="0" smtClean="0"/>
              <a:t>Interrupts generated on IRQ1 (IDT entry 21h)</a:t>
            </a:r>
          </a:p>
          <a:p>
            <a:pPr marL="540000" lvl="1" indent="0" algn="ctr">
              <a:buNone/>
            </a:pPr>
            <a:endParaRPr lang="en-US" dirty="0" smtClean="0">
              <a:hlinkClick r:id="rId3"/>
            </a:endParaRPr>
          </a:p>
          <a:p>
            <a:pPr marL="108000" indent="0" algn="ctr">
              <a:buNone/>
            </a:pPr>
            <a:r>
              <a:rPr lang="en-US" dirty="0" err="1" smtClean="0">
                <a:hlinkClick r:id="rId3"/>
              </a:rPr>
              <a:t>OSDev</a:t>
            </a:r>
            <a:r>
              <a:rPr lang="en-US" dirty="0" smtClean="0">
                <a:hlinkClick r:id="rId3"/>
              </a:rPr>
              <a:t> PS/2 </a:t>
            </a:r>
            <a:r>
              <a:rPr lang="en-US" dirty="0">
                <a:hlinkClick r:id="rId3"/>
              </a:rPr>
              <a:t>usage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867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Other hardware devices: Keyboard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Managing data from keyboard:</a:t>
            </a:r>
            <a:endParaRPr lang="en-US" dirty="0"/>
          </a:p>
          <a:p>
            <a:pPr lvl="1"/>
            <a:r>
              <a:rPr lang="en-US" dirty="0" smtClean="0"/>
              <a:t>Information received in the form of scan-codes</a:t>
            </a:r>
          </a:p>
          <a:p>
            <a:pPr lvl="1"/>
            <a:r>
              <a:rPr lang="en-US" dirty="0" smtClean="0"/>
              <a:t>Scan-code represents physical action on keyboard</a:t>
            </a:r>
          </a:p>
          <a:p>
            <a:pPr lvl="1"/>
            <a:r>
              <a:rPr lang="en-US" dirty="0" smtClean="0"/>
              <a:t>State managed in software </a:t>
            </a:r>
            <a:r>
              <a:rPr lang="en-US" dirty="0"/>
              <a:t>(Shift, Alt</a:t>
            </a:r>
            <a:r>
              <a:rPr lang="en-US" dirty="0" smtClean="0"/>
              <a:t>, keys held down)</a:t>
            </a:r>
          </a:p>
          <a:p>
            <a:r>
              <a:rPr lang="en-US" dirty="0" smtClean="0"/>
              <a:t>Commands:</a:t>
            </a:r>
          </a:p>
          <a:p>
            <a:pPr lvl="1"/>
            <a:r>
              <a:rPr lang="en-US" dirty="0" smtClean="0"/>
              <a:t>Set keyboard LED status</a:t>
            </a:r>
          </a:p>
          <a:p>
            <a:pPr lvl="1"/>
            <a:r>
              <a:rPr lang="en-US" dirty="0" smtClean="0"/>
              <a:t>Configure keyboard behavior</a:t>
            </a:r>
          </a:p>
          <a:p>
            <a:pPr marL="108000" indent="0">
              <a:buNone/>
            </a:pPr>
            <a:endParaRPr lang="en-US" dirty="0" smtClean="0">
              <a:hlinkClick r:id="rId3"/>
            </a:endParaRPr>
          </a:p>
          <a:p>
            <a:pPr marL="108000" indent="0" algn="ctr">
              <a:buNone/>
            </a:pPr>
            <a:r>
              <a:rPr lang="en-US" dirty="0" err="1" smtClean="0">
                <a:hlinkClick r:id="rId3"/>
              </a:rPr>
              <a:t>OSDev</a:t>
            </a:r>
            <a:r>
              <a:rPr lang="en-US" dirty="0" smtClean="0">
                <a:hlinkClick r:id="rId3"/>
              </a:rPr>
              <a:t> Keyboard </a:t>
            </a:r>
            <a:r>
              <a:rPr lang="en-US" dirty="0">
                <a:hlinkClick r:id="rId3"/>
              </a:rPr>
              <a:t>usage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3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Manipulating the IDT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/>
              <a:t>Structure of IDTR (on 64bit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10 bytes long (2 + 8)</a:t>
            </a:r>
          </a:p>
          <a:p>
            <a:pPr lvl="1"/>
            <a:r>
              <a:rPr lang="en-US" dirty="0" smtClean="0"/>
              <a:t>Offset 0, Size 2: Maximum offset in IDT (in bytes)</a:t>
            </a:r>
          </a:p>
          <a:p>
            <a:pPr lvl="2"/>
            <a:r>
              <a:rPr lang="en-US" dirty="0" smtClean="0"/>
              <a:t>Size of IDT – 1</a:t>
            </a:r>
          </a:p>
          <a:p>
            <a:pPr lvl="1"/>
            <a:r>
              <a:rPr lang="en-US" dirty="0" smtClean="0"/>
              <a:t>Offset 2, Size 8: Address of IDT in memory</a:t>
            </a:r>
          </a:p>
          <a:p>
            <a:r>
              <a:rPr lang="en-US" dirty="0" smtClean="0"/>
              <a:t>Reading the value of IDTR: </a:t>
            </a:r>
            <a:r>
              <a:rPr lang="en-US" b="1" dirty="0" smtClean="0"/>
              <a:t>SIDT [address]</a:t>
            </a:r>
          </a:p>
          <a:p>
            <a:r>
              <a:rPr lang="en-US" dirty="0" smtClean="0"/>
              <a:t>Write IDTR using bytes from memory</a:t>
            </a:r>
          </a:p>
          <a:p>
            <a:pPr marL="540000" lvl="1" indent="0">
              <a:buNone/>
            </a:pPr>
            <a:r>
              <a:rPr lang="en-US" b="1" dirty="0" smtClean="0"/>
              <a:t>LIDT [address]</a:t>
            </a:r>
          </a:p>
          <a:p>
            <a:pPr marL="540000" lvl="1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8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Other hardware devices: Timers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Timers are used to measure accurate time delays</a:t>
            </a:r>
          </a:p>
          <a:p>
            <a:r>
              <a:rPr lang="en-US" dirty="0" smtClean="0"/>
              <a:t>Similar to RTC, but finer grained control</a:t>
            </a:r>
          </a:p>
          <a:p>
            <a:r>
              <a:rPr lang="en-US" dirty="0"/>
              <a:t>Programmable Interval Timer (8253/8254 </a:t>
            </a:r>
            <a:r>
              <a:rPr lang="en-US" dirty="0" smtClean="0"/>
              <a:t>chip)</a:t>
            </a:r>
          </a:p>
          <a:p>
            <a:pPr lvl="1"/>
            <a:r>
              <a:rPr lang="en-US" dirty="0"/>
              <a:t>Runs at 1.1931816666 </a:t>
            </a:r>
            <a:r>
              <a:rPr lang="en-US" dirty="0" smtClean="0"/>
              <a:t>MHz</a:t>
            </a:r>
          </a:p>
          <a:p>
            <a:pPr lvl="1"/>
            <a:r>
              <a:rPr lang="en-US" dirty="0" smtClean="0"/>
              <a:t>Configurable frequency divider</a:t>
            </a:r>
          </a:p>
          <a:p>
            <a:pPr lvl="1"/>
            <a:r>
              <a:rPr lang="en-US" dirty="0" smtClean="0"/>
              <a:t>IRQ0, but APIC not configured in </a:t>
            </a:r>
            <a:r>
              <a:rPr lang="en-US" dirty="0" err="1" smtClean="0"/>
              <a:t>BareMetal</a:t>
            </a:r>
            <a:endParaRPr lang="en-US" dirty="0" smtClean="0"/>
          </a:p>
          <a:p>
            <a:pPr marL="108000" indent="0">
              <a:buNone/>
            </a:pPr>
            <a:endParaRPr lang="en-US" dirty="0" smtClean="0">
              <a:hlinkClick r:id="rId3"/>
            </a:endParaRPr>
          </a:p>
          <a:p>
            <a:pPr marL="108000" indent="0" algn="ctr">
              <a:buNone/>
            </a:pPr>
            <a:r>
              <a:rPr lang="en-US" dirty="0" err="1" smtClean="0">
                <a:hlinkClick r:id="rId3"/>
              </a:rPr>
              <a:t>OSDev</a:t>
            </a:r>
            <a:r>
              <a:rPr lang="en-US" dirty="0" smtClean="0">
                <a:hlinkClick r:id="rId3"/>
              </a:rPr>
              <a:t> PIT </a:t>
            </a:r>
            <a:r>
              <a:rPr lang="en-US" dirty="0">
                <a:hlinkClick r:id="rId3"/>
              </a:rPr>
              <a:t>usage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47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Operating principle of Timers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378825"/>
            <a:ext cx="8020050" cy="567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10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Other hardware devices: Sound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Different soundcards as PCs evolved</a:t>
            </a:r>
          </a:p>
          <a:p>
            <a:r>
              <a:rPr lang="en-US" dirty="0" smtClean="0"/>
              <a:t>The simplest one to program is SoundBlaster16</a:t>
            </a:r>
          </a:p>
          <a:p>
            <a:pPr lvl="1"/>
            <a:r>
              <a:rPr lang="en-US" dirty="0" smtClean="0"/>
              <a:t>Emulation available in QEMU and </a:t>
            </a:r>
            <a:r>
              <a:rPr lang="en-US" dirty="0" err="1" smtClean="0"/>
              <a:t>VirtualBox</a:t>
            </a:r>
            <a:endParaRPr lang="en-US" dirty="0" smtClean="0"/>
          </a:p>
          <a:p>
            <a:r>
              <a:rPr lang="en-US" dirty="0" smtClean="0"/>
              <a:t>General operating principle applies to any card</a:t>
            </a:r>
          </a:p>
          <a:p>
            <a:pPr lvl="1"/>
            <a:r>
              <a:rPr lang="en-US" dirty="0" smtClean="0"/>
              <a:t>DSP transforms digital information to analog sound</a:t>
            </a:r>
          </a:p>
          <a:p>
            <a:pPr lvl="1"/>
            <a:r>
              <a:rPr lang="en-US" dirty="0" smtClean="0"/>
              <a:t>Manually writing to DSP not preferred</a:t>
            </a:r>
          </a:p>
          <a:p>
            <a:pPr lvl="1"/>
            <a:r>
              <a:rPr lang="en-US" dirty="0" smtClean="0"/>
              <a:t>DMA allows automatic transfer</a:t>
            </a:r>
          </a:p>
          <a:p>
            <a:pPr lvl="1"/>
            <a:r>
              <a:rPr lang="en-US" dirty="0" smtClean="0"/>
              <a:t>DMA interrupt when transfer finishes</a:t>
            </a:r>
          </a:p>
        </p:txBody>
      </p:sp>
    </p:spTree>
    <p:extLst>
      <p:ext uri="{BB962C8B-B14F-4D97-AF65-F5344CB8AC3E}">
        <p14:creationId xmlns:p14="http://schemas.microsoft.com/office/powerpoint/2010/main" val="1784211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Other hardware devices: Sound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Configuration of SB16 in QEMU</a:t>
            </a:r>
          </a:p>
          <a:p>
            <a:pPr lvl="1"/>
            <a:r>
              <a:rPr lang="en-US" dirty="0" smtClean="0"/>
              <a:t>DMA channel 1</a:t>
            </a:r>
          </a:p>
          <a:p>
            <a:pPr lvl="1"/>
            <a:r>
              <a:rPr lang="en-US" dirty="0" smtClean="0"/>
              <a:t>DMA IRQ5, </a:t>
            </a:r>
            <a:r>
              <a:rPr lang="en-US" dirty="0"/>
              <a:t>but APIC not configured in </a:t>
            </a:r>
            <a:r>
              <a:rPr lang="en-US" dirty="0" err="1" smtClean="0"/>
              <a:t>BareMetal</a:t>
            </a:r>
            <a:endParaRPr lang="en-US" dirty="0" smtClean="0"/>
          </a:p>
          <a:p>
            <a:pPr lvl="1"/>
            <a:r>
              <a:rPr lang="en-US" dirty="0" smtClean="0"/>
              <a:t>DSP IO port base address: 220h</a:t>
            </a:r>
          </a:p>
          <a:p>
            <a:pPr marL="108000" indent="0" algn="ctr">
              <a:buNone/>
            </a:pPr>
            <a:endParaRPr lang="en-US" dirty="0" smtClean="0">
              <a:hlinkClick r:id="rId3"/>
            </a:endParaRPr>
          </a:p>
          <a:p>
            <a:pPr marL="108000" indent="0" algn="ctr">
              <a:buNone/>
            </a:pPr>
            <a:endParaRPr lang="en-US" dirty="0">
              <a:hlinkClick r:id="rId3"/>
            </a:endParaRPr>
          </a:p>
          <a:p>
            <a:pPr marL="108000" indent="0" algn="ctr">
              <a:buNone/>
            </a:pPr>
            <a:r>
              <a:rPr lang="en-US" dirty="0" smtClean="0">
                <a:hlinkClick r:id="rId3"/>
              </a:rPr>
              <a:t>Programming the SB16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9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</a:t>
            </a:r>
            <a:r>
              <a:rPr lang="en-US" dirty="0" err="1" smtClean="0"/>
              <a:t>Keylogger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Typically first major assembly project</a:t>
            </a:r>
          </a:p>
          <a:p>
            <a:r>
              <a:rPr lang="en-US" dirty="0" smtClean="0"/>
              <a:t>Requires the understanding multiple components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Hook keyboard interrupt to intercept keyboard events</a:t>
            </a:r>
          </a:p>
          <a:p>
            <a:pPr lvl="1"/>
            <a:r>
              <a:rPr lang="en-US" dirty="0" smtClean="0"/>
              <a:t>Transform keyboard events into character stream</a:t>
            </a:r>
          </a:p>
          <a:p>
            <a:pPr lvl="1"/>
            <a:r>
              <a:rPr lang="en-US" dirty="0" smtClean="0"/>
              <a:t>Save character stream to disk</a:t>
            </a:r>
          </a:p>
          <a:p>
            <a:pPr lvl="1"/>
            <a:r>
              <a:rPr lang="en-US" dirty="0" err="1" smtClean="0"/>
              <a:t>Keylogger</a:t>
            </a:r>
            <a:r>
              <a:rPr lang="en-US" dirty="0" smtClean="0"/>
              <a:t> runs in background of other application</a:t>
            </a:r>
          </a:p>
          <a:p>
            <a:pPr lvl="1"/>
            <a:r>
              <a:rPr lang="en-US" dirty="0" smtClean="0"/>
              <a:t>Optional: Asynchronous writes to disk</a:t>
            </a:r>
          </a:p>
        </p:txBody>
      </p:sp>
    </p:spTree>
    <p:extLst>
      <p:ext uri="{BB962C8B-B14F-4D97-AF65-F5344CB8AC3E}">
        <p14:creationId xmlns:p14="http://schemas.microsoft.com/office/powerpoint/2010/main" val="4239828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</a:t>
            </a:r>
            <a:r>
              <a:rPr lang="en-US" dirty="0" err="1" smtClean="0"/>
              <a:t>Keylogger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Executing in background:</a:t>
            </a:r>
          </a:p>
          <a:p>
            <a:pPr lvl="1"/>
            <a:r>
              <a:rPr lang="en-US" dirty="0" smtClean="0"/>
              <a:t>No multi-process support in </a:t>
            </a:r>
            <a:r>
              <a:rPr lang="en-US" dirty="0" err="1" smtClean="0"/>
              <a:t>BareMetal</a:t>
            </a:r>
            <a:endParaRPr lang="en-US" dirty="0" smtClean="0"/>
          </a:p>
          <a:p>
            <a:pPr lvl="1"/>
            <a:r>
              <a:rPr lang="en-US" dirty="0" smtClean="0"/>
              <a:t>New application reuses memory of old one</a:t>
            </a:r>
          </a:p>
          <a:p>
            <a:pPr lvl="1"/>
            <a:r>
              <a:rPr lang="en-US" dirty="0" err="1" smtClean="0"/>
              <a:t>Keylogger</a:t>
            </a:r>
            <a:r>
              <a:rPr lang="en-US" dirty="0" smtClean="0"/>
              <a:t> needs to stay resident in memory</a:t>
            </a:r>
          </a:p>
          <a:p>
            <a:pPr lvl="1"/>
            <a:r>
              <a:rPr lang="en-US" dirty="0" smtClean="0"/>
              <a:t>Dynamically allocated memory maybe?</a:t>
            </a:r>
          </a:p>
          <a:p>
            <a:r>
              <a:rPr lang="en-US" dirty="0" smtClean="0"/>
              <a:t>Asynchronous disk writes:</a:t>
            </a:r>
          </a:p>
          <a:p>
            <a:pPr lvl="1"/>
            <a:r>
              <a:rPr lang="en-US" dirty="0" smtClean="0"/>
              <a:t>Write to disk in bursts, outside of keyboard interrupt</a:t>
            </a:r>
          </a:p>
          <a:p>
            <a:pPr lvl="1"/>
            <a:r>
              <a:rPr lang="en-US" dirty="0" smtClean="0"/>
              <a:t>Writes triggered by timer maybe?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49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Morse-code app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/>
              <a:t>Fun </a:t>
            </a:r>
            <a:r>
              <a:rPr lang="en-US" dirty="0" smtClean="0"/>
              <a:t>and visual project</a:t>
            </a:r>
          </a:p>
          <a:p>
            <a:r>
              <a:rPr lang="en-US" dirty="0" smtClean="0"/>
              <a:t>Transform input characters to Morse-code</a:t>
            </a:r>
          </a:p>
          <a:p>
            <a:r>
              <a:rPr lang="en-US" dirty="0" smtClean="0"/>
              <a:t>Display on keyboard LEDs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Convert keyboard input into Morse-code</a:t>
            </a:r>
          </a:p>
          <a:p>
            <a:pPr lvl="1"/>
            <a:r>
              <a:rPr lang="en-US" dirty="0" smtClean="0"/>
              <a:t>Toggle keyboard LEDs based on code</a:t>
            </a:r>
          </a:p>
          <a:p>
            <a:pPr lvl="1"/>
            <a:r>
              <a:rPr lang="en-US" dirty="0" smtClean="0"/>
              <a:t>Optional: use timers to simplify blink timing</a:t>
            </a:r>
          </a:p>
          <a:p>
            <a:pPr lvl="1"/>
            <a:r>
              <a:rPr lang="en-US" dirty="0" smtClean="0"/>
              <a:t>Optional: hook keyboard interrupts</a:t>
            </a:r>
          </a:p>
        </p:txBody>
      </p:sp>
    </p:spTree>
    <p:extLst>
      <p:ext uri="{BB962C8B-B14F-4D97-AF65-F5344CB8AC3E}">
        <p14:creationId xmlns:p14="http://schemas.microsoft.com/office/powerpoint/2010/main" val="4275444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Screen Hack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Introduce screen “hacks” on certain triggers</a:t>
            </a:r>
          </a:p>
          <a:p>
            <a:r>
              <a:rPr lang="en-US" dirty="0" smtClean="0"/>
              <a:t>Different character based animations on screen</a:t>
            </a:r>
          </a:p>
          <a:p>
            <a:pPr lvl="1"/>
            <a:r>
              <a:rPr lang="en-US" dirty="0" smtClean="0"/>
              <a:t>Falling characters (Matrix style)</a:t>
            </a:r>
          </a:p>
          <a:p>
            <a:pPr lvl="1"/>
            <a:r>
              <a:rPr lang="en-US" dirty="0" smtClean="0"/>
              <a:t>Continuously changing characters (color, shape)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Track certain events (keyboard or timer)</a:t>
            </a:r>
          </a:p>
          <a:p>
            <a:pPr lvl="1"/>
            <a:r>
              <a:rPr lang="en-US" dirty="0" smtClean="0"/>
              <a:t>Runs in background like </a:t>
            </a:r>
            <a:r>
              <a:rPr lang="en-US" dirty="0" err="1" smtClean="0"/>
              <a:t>keylogger</a:t>
            </a:r>
            <a:endParaRPr lang="en-US" dirty="0"/>
          </a:p>
          <a:p>
            <a:pPr lvl="1"/>
            <a:r>
              <a:rPr lang="en-US" dirty="0" smtClean="0"/>
              <a:t>Manipulates screen buffer in memory</a:t>
            </a:r>
          </a:p>
        </p:txBody>
      </p:sp>
    </p:spTree>
    <p:extLst>
      <p:ext uri="{BB962C8B-B14F-4D97-AF65-F5344CB8AC3E}">
        <p14:creationId xmlns:p14="http://schemas.microsoft.com/office/powerpoint/2010/main" val="3515470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Classic game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Develop a classic game like Tetris, Snake, …</a:t>
            </a:r>
          </a:p>
          <a:p>
            <a:r>
              <a:rPr lang="en-US" dirty="0" smtClean="0"/>
              <a:t>Learn to develop a raw graphics engine</a:t>
            </a:r>
          </a:p>
          <a:p>
            <a:r>
              <a:rPr lang="en-US" dirty="0" smtClean="0"/>
              <a:t>Learn to program event-based systems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Use keyboard interrupts for input events</a:t>
            </a:r>
          </a:p>
          <a:p>
            <a:pPr lvl="1"/>
            <a:r>
              <a:rPr lang="en-US" dirty="0" smtClean="0"/>
              <a:t>Use timers to control game speed</a:t>
            </a:r>
          </a:p>
          <a:p>
            <a:pPr lvl="1"/>
            <a:r>
              <a:rPr lang="en-US" dirty="0" smtClean="0"/>
              <a:t>Develop custom graphics engine</a:t>
            </a:r>
          </a:p>
        </p:txBody>
      </p:sp>
    </p:spTree>
    <p:extLst>
      <p:ext uri="{BB962C8B-B14F-4D97-AF65-F5344CB8AC3E}">
        <p14:creationId xmlns:p14="http://schemas.microsoft.com/office/powerpoint/2010/main" val="2261603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Soundcard driver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Develop a real driver based on hardware specs</a:t>
            </a:r>
          </a:p>
          <a:p>
            <a:r>
              <a:rPr lang="en-US" dirty="0" smtClean="0"/>
              <a:t>Play sound using the emulated SoundBlaster16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Enable the DMA interrupt in the APIC</a:t>
            </a:r>
          </a:p>
          <a:p>
            <a:pPr lvl="1"/>
            <a:r>
              <a:rPr lang="en-US" dirty="0"/>
              <a:t>Configure the DMA </a:t>
            </a:r>
            <a:r>
              <a:rPr lang="en-US" dirty="0" smtClean="0"/>
              <a:t>controller and the DSP</a:t>
            </a:r>
            <a:endParaRPr lang="en-US" dirty="0"/>
          </a:p>
          <a:p>
            <a:pPr lvl="1"/>
            <a:r>
              <a:rPr lang="en-US" dirty="0" smtClean="0"/>
              <a:t>Convert some audio files to the right format</a:t>
            </a:r>
          </a:p>
          <a:p>
            <a:pPr lvl="1"/>
            <a:r>
              <a:rPr lang="en-US" dirty="0" smtClean="0"/>
              <a:t>Optional: Auditory Morse-code</a:t>
            </a:r>
          </a:p>
          <a:p>
            <a:pPr lvl="1"/>
            <a:r>
              <a:rPr lang="en-US" dirty="0" smtClean="0"/>
              <a:t>Optional: Play Audio-CD</a:t>
            </a:r>
          </a:p>
        </p:txBody>
      </p:sp>
    </p:spTree>
    <p:extLst>
      <p:ext uri="{BB962C8B-B14F-4D97-AF65-F5344CB8AC3E}">
        <p14:creationId xmlns:p14="http://schemas.microsoft.com/office/powerpoint/2010/main" val="144093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Entry in IDT (64bit architecture)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Each entry is 16 bytes long</a:t>
            </a:r>
          </a:p>
          <a:p>
            <a:pPr lvl="1"/>
            <a:r>
              <a:rPr lang="en-US" dirty="0" smtClean="0"/>
              <a:t>Offset </a:t>
            </a:r>
            <a:r>
              <a:rPr lang="en-US" dirty="0"/>
              <a:t>0, Size 2: </a:t>
            </a:r>
            <a:r>
              <a:rPr lang="en-US" dirty="0" smtClean="0"/>
              <a:t>Address </a:t>
            </a:r>
            <a:r>
              <a:rPr lang="en-US" dirty="0"/>
              <a:t>low bits (0..15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Offset </a:t>
            </a:r>
            <a:r>
              <a:rPr lang="en-US" dirty="0" smtClean="0"/>
              <a:t>2, </a:t>
            </a:r>
            <a:r>
              <a:rPr lang="en-US" dirty="0"/>
              <a:t>Size 2: </a:t>
            </a:r>
            <a:r>
              <a:rPr lang="en-US" dirty="0" smtClean="0"/>
              <a:t>Code </a:t>
            </a:r>
            <a:r>
              <a:rPr lang="en-US" dirty="0"/>
              <a:t>segment </a:t>
            </a:r>
            <a:r>
              <a:rPr lang="en-US" dirty="0" smtClean="0"/>
              <a:t>selector</a:t>
            </a:r>
          </a:p>
          <a:p>
            <a:pPr lvl="1"/>
            <a:r>
              <a:rPr lang="en-US" dirty="0"/>
              <a:t>Offset </a:t>
            </a:r>
            <a:r>
              <a:rPr lang="en-US" dirty="0" smtClean="0"/>
              <a:t>4, </a:t>
            </a:r>
            <a:r>
              <a:rPr lang="en-US" dirty="0"/>
              <a:t>Size </a:t>
            </a:r>
            <a:r>
              <a:rPr lang="en-US" dirty="0" smtClean="0"/>
              <a:t>1: Zero</a:t>
            </a:r>
          </a:p>
          <a:p>
            <a:pPr lvl="1"/>
            <a:r>
              <a:rPr lang="en-US" dirty="0"/>
              <a:t>Offset </a:t>
            </a:r>
            <a:r>
              <a:rPr lang="en-US" dirty="0" smtClean="0"/>
              <a:t>5, </a:t>
            </a:r>
            <a:r>
              <a:rPr lang="en-US" dirty="0"/>
              <a:t>Size </a:t>
            </a:r>
            <a:r>
              <a:rPr lang="en-US" dirty="0" smtClean="0"/>
              <a:t>1: Type </a:t>
            </a:r>
            <a:r>
              <a:rPr lang="en-US" dirty="0"/>
              <a:t>and </a:t>
            </a:r>
            <a:r>
              <a:rPr lang="en-US" dirty="0" smtClean="0"/>
              <a:t>Attributes</a:t>
            </a:r>
          </a:p>
          <a:p>
            <a:pPr lvl="1"/>
            <a:r>
              <a:rPr lang="en-US" dirty="0"/>
              <a:t>Offset </a:t>
            </a:r>
            <a:r>
              <a:rPr lang="en-US" dirty="0" smtClean="0"/>
              <a:t>6, </a:t>
            </a:r>
            <a:r>
              <a:rPr lang="en-US" dirty="0"/>
              <a:t>Size </a:t>
            </a:r>
            <a:r>
              <a:rPr lang="en-US" dirty="0" smtClean="0"/>
              <a:t>2: Address middle </a:t>
            </a:r>
            <a:r>
              <a:rPr lang="en-US" dirty="0"/>
              <a:t>bits (16..31)</a:t>
            </a:r>
            <a:endParaRPr lang="en-US" dirty="0" smtClean="0"/>
          </a:p>
          <a:p>
            <a:pPr lvl="1"/>
            <a:r>
              <a:rPr lang="en-US" dirty="0"/>
              <a:t>Offset </a:t>
            </a:r>
            <a:r>
              <a:rPr lang="en-US" dirty="0" smtClean="0"/>
              <a:t>8, </a:t>
            </a:r>
            <a:r>
              <a:rPr lang="en-US" dirty="0"/>
              <a:t>Size </a:t>
            </a:r>
            <a:r>
              <a:rPr lang="en-US" dirty="0" smtClean="0"/>
              <a:t>4: Address high </a:t>
            </a:r>
            <a:r>
              <a:rPr lang="en-US" dirty="0"/>
              <a:t>bits (32..63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Offset </a:t>
            </a:r>
            <a:r>
              <a:rPr lang="en-US" dirty="0" smtClean="0"/>
              <a:t>12, </a:t>
            </a:r>
            <a:r>
              <a:rPr lang="en-US" dirty="0"/>
              <a:t>Size </a:t>
            </a:r>
            <a:r>
              <a:rPr lang="en-US" dirty="0" smtClean="0"/>
              <a:t>4: Zero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44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Serial port daemon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Build a daemon to access the </a:t>
            </a:r>
            <a:r>
              <a:rPr lang="en-US" dirty="0" err="1" smtClean="0"/>
              <a:t>BareMetal</a:t>
            </a:r>
            <a:r>
              <a:rPr lang="en-US" dirty="0" smtClean="0"/>
              <a:t> API through the serial port</a:t>
            </a:r>
          </a:p>
          <a:p>
            <a:r>
              <a:rPr lang="en-US" dirty="0" smtClean="0"/>
              <a:t>Control </a:t>
            </a:r>
            <a:r>
              <a:rPr lang="en-US" dirty="0" err="1" smtClean="0"/>
              <a:t>BareMetal</a:t>
            </a:r>
            <a:r>
              <a:rPr lang="en-US" dirty="0" smtClean="0"/>
              <a:t> from host system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Develop a serial port driver</a:t>
            </a:r>
          </a:p>
          <a:p>
            <a:pPr lvl="1"/>
            <a:r>
              <a:rPr lang="en-US" dirty="0" smtClean="0"/>
              <a:t>Develop a custom communication protocol</a:t>
            </a:r>
          </a:p>
          <a:p>
            <a:pPr lvl="1"/>
            <a:r>
              <a:rPr lang="en-US" dirty="0" smtClean="0"/>
              <a:t>Develop a daemon that executes received commands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80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Mini-projects: Multi-tasking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Extend </a:t>
            </a:r>
            <a:r>
              <a:rPr lang="en-US" dirty="0" err="1" smtClean="0"/>
              <a:t>BareMetal</a:t>
            </a:r>
            <a:r>
              <a:rPr lang="en-US" dirty="0" smtClean="0"/>
              <a:t> with multi-tasking support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Develop per-process virtual memory support</a:t>
            </a:r>
          </a:p>
          <a:p>
            <a:pPr lvl="1"/>
            <a:r>
              <a:rPr lang="en-US" dirty="0" smtClean="0"/>
              <a:t>Develop data-structures for process information</a:t>
            </a:r>
          </a:p>
          <a:p>
            <a:pPr lvl="1"/>
            <a:r>
              <a:rPr lang="en-US" dirty="0" smtClean="0"/>
              <a:t>Develop support to clone current process (fork)</a:t>
            </a:r>
          </a:p>
          <a:p>
            <a:pPr lvl="1"/>
            <a:r>
              <a:rPr lang="en-US" dirty="0" smtClean="0"/>
              <a:t>Reuse current execution mechanism for “exec”</a:t>
            </a:r>
          </a:p>
          <a:p>
            <a:pPr lvl="1"/>
            <a:r>
              <a:rPr lang="en-US" dirty="0" smtClean="0"/>
              <a:t>Develop a scheduler using timers (preemption)</a:t>
            </a:r>
          </a:p>
        </p:txBody>
      </p:sp>
    </p:spTree>
    <p:extLst>
      <p:ext uri="{BB962C8B-B14F-4D97-AF65-F5344CB8AC3E}">
        <p14:creationId xmlns:p14="http://schemas.microsoft.com/office/powerpoint/2010/main" val="2456111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From request to interrupt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Each hardware device has dedicated IRQ wire</a:t>
            </a:r>
          </a:p>
          <a:p>
            <a:r>
              <a:rPr lang="en-US" dirty="0" smtClean="0"/>
              <a:t>CPU cannot have unlimited input</a:t>
            </a:r>
          </a:p>
          <a:p>
            <a:r>
              <a:rPr lang="en-US" dirty="0" smtClean="0"/>
              <a:t>CPU only interested in interrupt number (vector)</a:t>
            </a:r>
          </a:p>
          <a:p>
            <a:r>
              <a:rPr lang="en-US" dirty="0" smtClean="0"/>
              <a:t>Solution: interrupt controller</a:t>
            </a:r>
          </a:p>
          <a:p>
            <a:pPr lvl="1"/>
            <a:r>
              <a:rPr lang="en-US" dirty="0" smtClean="0"/>
              <a:t>Handles individual interrupt requests</a:t>
            </a:r>
          </a:p>
          <a:p>
            <a:pPr lvl="1"/>
            <a:r>
              <a:rPr lang="en-US" dirty="0" smtClean="0"/>
              <a:t>Only communicates interrupt number to CPU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85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Interrupt Controller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791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r>
              <a:rPr lang="en-US" dirty="0" smtClean="0"/>
              <a:t>Mapping event on physical wire to interrupt</a:t>
            </a:r>
          </a:p>
          <a:p>
            <a:r>
              <a:rPr lang="en-US" dirty="0" smtClean="0"/>
              <a:t>Handling simultaneous events</a:t>
            </a:r>
          </a:p>
          <a:p>
            <a:r>
              <a:rPr lang="en-US" dirty="0" smtClean="0"/>
              <a:t>Why not have dynamic mapping?</a:t>
            </a:r>
          </a:p>
          <a:p>
            <a:pPr lvl="1"/>
            <a:r>
              <a:rPr lang="en-US" dirty="0" smtClean="0"/>
              <a:t>Extensibility of hardware devices</a:t>
            </a:r>
            <a:endParaRPr lang="en-US" dirty="0"/>
          </a:p>
          <a:p>
            <a:pPr lvl="1"/>
            <a:r>
              <a:rPr lang="en-US" dirty="0" smtClean="0"/>
              <a:t>Separation between software and hardware design</a:t>
            </a:r>
          </a:p>
          <a:p>
            <a:r>
              <a:rPr lang="en-US" dirty="0" smtClean="0"/>
              <a:t>Programmable Interrupt Controller</a:t>
            </a:r>
          </a:p>
          <a:p>
            <a:pPr lvl="1"/>
            <a:r>
              <a:rPr lang="en-US" dirty="0" smtClean="0"/>
              <a:t>Configurable mapping at run-time</a:t>
            </a:r>
          </a:p>
          <a:p>
            <a:pPr lvl="1"/>
            <a:r>
              <a:rPr lang="en-US" dirty="0" smtClean="0"/>
              <a:t>Configurable priority levels for interrupts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09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Programmable Interrupt Controller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1" y="1378825"/>
            <a:ext cx="8020048" cy="567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634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5698</TotalTime>
  <Words>2390</Words>
  <Application>Microsoft Office PowerPoint</Application>
  <PresentationFormat>Custom</PresentationFormat>
  <Paragraphs>434</Paragraphs>
  <Slides>61</Slides>
  <Notes>61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VU</vt:lpstr>
      <vt:lpstr>PowerPoint Presentation</vt:lpstr>
      <vt:lpstr>Topics to be discussed</vt:lpstr>
      <vt:lpstr>Demo: Real-time clock with interrupts</vt:lpstr>
      <vt:lpstr>Installing interrupt handlers</vt:lpstr>
      <vt:lpstr>Manipulating the IDT</vt:lpstr>
      <vt:lpstr>Entry in IDT (64bit architecture)</vt:lpstr>
      <vt:lpstr>From request to interrupt</vt:lpstr>
      <vt:lpstr>Interrupt Controller</vt:lpstr>
      <vt:lpstr>Programmable Interrupt Controller</vt:lpstr>
      <vt:lpstr>Programmable Interrupt Controller</vt:lpstr>
      <vt:lpstr>Advanced PIC (APIC) architecture</vt:lpstr>
      <vt:lpstr>Demo V1: Software interrupt</vt:lpstr>
      <vt:lpstr>V1: Create interrupt handler</vt:lpstr>
      <vt:lpstr>V1: Install interrupt handler</vt:lpstr>
      <vt:lpstr>V1: Install interrupt handler</vt:lpstr>
      <vt:lpstr>V1: Main loop</vt:lpstr>
      <vt:lpstr>V1: Result of trigger</vt:lpstr>
      <vt:lpstr>V1: Trigger software interrupt</vt:lpstr>
      <vt:lpstr>Demo V1: Evaluation</vt:lpstr>
      <vt:lpstr>Demo V2: Real-time clock</vt:lpstr>
      <vt:lpstr>Interacting with hardware</vt:lpstr>
      <vt:lpstr>Reading/Writing hardware ports</vt:lpstr>
      <vt:lpstr>Real-time clock (RTC)</vt:lpstr>
      <vt:lpstr>Configuring the RTC</vt:lpstr>
      <vt:lpstr>Additional RTC features</vt:lpstr>
      <vt:lpstr>V2: Interrupt source change</vt:lpstr>
      <vt:lpstr>Demo V2: Evaluation</vt:lpstr>
      <vt:lpstr>Demo V3: Multiple interrupts</vt:lpstr>
      <vt:lpstr>V3: New handler</vt:lpstr>
      <vt:lpstr>Demo V3: Evaluation</vt:lpstr>
      <vt:lpstr>Demo V4: Extended handler</vt:lpstr>
      <vt:lpstr>V4: Read address of LocalAPIC</vt:lpstr>
      <vt:lpstr>V4: Extend end of handler</vt:lpstr>
      <vt:lpstr>Demo V4: Evaluation</vt:lpstr>
      <vt:lpstr>Demo V5: Chained interrupts</vt:lpstr>
      <vt:lpstr>V5: Read address of old handler</vt:lpstr>
      <vt:lpstr>V5: Chain handlers</vt:lpstr>
      <vt:lpstr>Demo V5: Evaluation</vt:lpstr>
      <vt:lpstr>Demo V6: Proper clean-up</vt:lpstr>
      <vt:lpstr>Demo V6: Evaluation</vt:lpstr>
      <vt:lpstr>Demo V7: Modularization</vt:lpstr>
      <vt:lpstr>V7: Function installing handlers</vt:lpstr>
      <vt:lpstr>Demo V8: Custom frequency</vt:lpstr>
      <vt:lpstr>V8: Configuring Status Register A</vt:lpstr>
      <vt:lpstr>Demo V8: Evaluation</vt:lpstr>
      <vt:lpstr>Demo V9: Full clean-up</vt:lpstr>
      <vt:lpstr>Demo V9: Evaluation</vt:lpstr>
      <vt:lpstr>Other hardware devices: Keyboard</vt:lpstr>
      <vt:lpstr>Other hardware devices: Keyboard</vt:lpstr>
      <vt:lpstr>Other hardware devices: Timers</vt:lpstr>
      <vt:lpstr>Operating principle of Timers</vt:lpstr>
      <vt:lpstr>Other hardware devices: Sound</vt:lpstr>
      <vt:lpstr>Other hardware devices: Sound</vt:lpstr>
      <vt:lpstr>Mini-projects: Keylogger</vt:lpstr>
      <vt:lpstr>Mini-projects: Keylogger</vt:lpstr>
      <vt:lpstr>Mini-projects: Morse-code app</vt:lpstr>
      <vt:lpstr>Mini-projects: Screen Hack</vt:lpstr>
      <vt:lpstr>Mini-projects: Classic game</vt:lpstr>
      <vt:lpstr>Mini-projects: Soundcard driver</vt:lpstr>
      <vt:lpstr>Mini-projects: Serial port daemon</vt:lpstr>
      <vt:lpstr>Mini-projects: Multi-tasking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istvan</dc:creator>
  <cp:lastModifiedBy>istvan</cp:lastModifiedBy>
  <cp:revision>706</cp:revision>
  <cp:lastPrinted>2013-04-08T13:39:34Z</cp:lastPrinted>
  <dcterms:created xsi:type="dcterms:W3CDTF">2013-04-01T17:06:54Z</dcterms:created>
  <dcterms:modified xsi:type="dcterms:W3CDTF">2014-03-17T18:21:21Z</dcterms:modified>
</cp:coreProperties>
</file>