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pdf" ContentType="application/pdf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21"/>
  </p:notesMasterIdLst>
  <p:sldIdLst>
    <p:sldId id="256" r:id="rId2"/>
    <p:sldId id="259" r:id="rId3"/>
    <p:sldId id="273" r:id="rId4"/>
    <p:sldId id="260" r:id="rId5"/>
    <p:sldId id="272" r:id="rId6"/>
    <p:sldId id="271" r:id="rId7"/>
    <p:sldId id="264" r:id="rId8"/>
    <p:sldId id="266" r:id="rId9"/>
    <p:sldId id="267" r:id="rId10"/>
    <p:sldId id="268" r:id="rId11"/>
    <p:sldId id="270" r:id="rId12"/>
    <p:sldId id="258" r:id="rId13"/>
    <p:sldId id="257" r:id="rId14"/>
    <p:sldId id="263" r:id="rId15"/>
    <p:sldId id="269" r:id="rId16"/>
    <p:sldId id="265" r:id="rId17"/>
    <p:sldId id="261" r:id="rId18"/>
    <p:sldId id="262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76460" autoAdjust="0"/>
  </p:normalViewPr>
  <p:slideViewPr>
    <p:cSldViewPr snapToObjects="1">
      <p:cViewPr varScale="1">
        <p:scale>
          <a:sx n="90" d="100"/>
          <a:sy n="90" d="100"/>
        </p:scale>
        <p:origin x="-14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printerSettings" Target="printerSettings/printerSettings1.bin"/><Relationship Id="rId21" Type="http://schemas.openxmlformats.org/officeDocument/2006/relationships/notesMaster" Target="notesMasters/notes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AC070-7206-FA43-847E-5A808133747C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D65F6-6453-6E44-BD06-33D5761BBA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 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D65F6-6453-6E44-BD06-33D5761BBAD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7F9B-E3B5-AA48-9E37-4B31ED661DBE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D090-3D74-D14F-9105-0BBCA8556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7F9B-E3B5-AA48-9E37-4B31ED661DBE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D090-3D74-D14F-9105-0BBCA8556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7F9B-E3B5-AA48-9E37-4B31ED661DBE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D090-3D74-D14F-9105-0BBCA8556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7F9B-E3B5-AA48-9E37-4B31ED661DBE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D090-3D74-D14F-9105-0BBCA8556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7F9B-E3B5-AA48-9E37-4B31ED661DBE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D090-3D74-D14F-9105-0BBCA8556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7F9B-E3B5-AA48-9E37-4B31ED661DBE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D090-3D74-D14F-9105-0BBCA8556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7F9B-E3B5-AA48-9E37-4B31ED661DBE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D090-3D74-D14F-9105-0BBCA8556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7F9B-E3B5-AA48-9E37-4B31ED661DBE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D090-3D74-D14F-9105-0BBCA8556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7F9B-E3B5-AA48-9E37-4B31ED661DBE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D090-3D74-D14F-9105-0BBCA8556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7F9B-E3B5-AA48-9E37-4B31ED661DBE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D090-3D74-D14F-9105-0BBCA8556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97F9B-E3B5-AA48-9E37-4B31ED661DBE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D090-3D74-D14F-9105-0BBCA8556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97F9B-E3B5-AA48-9E37-4B31ED661DBE}" type="datetimeFigureOut">
              <a:rPr lang="en-US" smtClean="0"/>
              <a:pPr/>
              <a:t>10/27/08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4D090-3D74-D14F-9105-0BBCA8556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df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d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Very Large Cross-lingual Resources</a:t>
            </a:r>
            <a:br>
              <a:rPr lang="en-US" dirty="0" smtClean="0"/>
            </a:br>
            <a:r>
              <a:rPr lang="en-US" dirty="0" smtClean="0"/>
              <a:t>at OAEI 2008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Laura </a:t>
            </a:r>
            <a:r>
              <a:rPr lang="en-US" dirty="0" err="1" smtClean="0"/>
              <a:t>Hollink</a:t>
            </a:r>
            <a:endParaRPr lang="en-US" dirty="0" smtClean="0"/>
          </a:p>
          <a:p>
            <a:r>
              <a:rPr lang="en-US" dirty="0" err="1" smtClean="0"/>
              <a:t>Véronique</a:t>
            </a:r>
            <a:r>
              <a:rPr lang="en-US" dirty="0" smtClean="0"/>
              <a:t> </a:t>
            </a:r>
            <a:r>
              <a:rPr lang="en-US" dirty="0" err="1" smtClean="0"/>
              <a:t>Malaisé</a:t>
            </a:r>
            <a:endParaRPr lang="en-US" dirty="0" smtClean="0"/>
          </a:p>
          <a:p>
            <a:r>
              <a:rPr lang="en-US" dirty="0" err="1" smtClean="0"/>
              <a:t>Vrije</a:t>
            </a:r>
            <a:r>
              <a:rPr lang="en-US" dirty="0" smtClean="0"/>
              <a:t> </a:t>
            </a:r>
            <a:r>
              <a:rPr lang="en-US" dirty="0" err="1" smtClean="0"/>
              <a:t>Universiteit</a:t>
            </a:r>
            <a:r>
              <a:rPr lang="en-US" dirty="0" smtClean="0"/>
              <a:t> Amsterdam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BWNpre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4600" y="100900"/>
            <a:ext cx="3129753" cy="6604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Pre-existing WN-</a:t>
            </a:r>
            <a:r>
              <a:rPr lang="en-US" dirty="0" err="1" smtClean="0"/>
              <a:t>DBPedia</a:t>
            </a:r>
            <a:r>
              <a:rPr lang="en-US" dirty="0" smtClean="0"/>
              <a:t> Mappings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Type Links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Air_New_Zealand</a:t>
            </a:r>
            <a:r>
              <a:rPr lang="en-US" dirty="0" smtClean="0">
                <a:solidFill>
                  <a:srgbClr val="0000FF"/>
                </a:solidFill>
              </a:rPr>
              <a:t>  </a:t>
            </a:r>
            <a:r>
              <a:rPr lang="en-US" dirty="0" err="1" smtClean="0">
                <a:solidFill>
                  <a:srgbClr val="0000FF"/>
                </a:solidFill>
              </a:rPr>
              <a:t>wordnet</a:t>
            </a:r>
            <a:r>
              <a:rPr lang="en-US" dirty="0" smtClean="0">
                <a:solidFill>
                  <a:srgbClr val="0000FF"/>
                </a:solidFill>
              </a:rPr>
              <a:t>-type  synset-airline-noun-2</a:t>
            </a:r>
          </a:p>
          <a:p>
            <a:pPr lvl="1"/>
            <a:r>
              <a:rPr lang="en-US" dirty="0" smtClean="0"/>
              <a:t>No overlap between DSSIM mapping and </a:t>
            </a:r>
            <a:r>
              <a:rPr lang="en-US" dirty="0" err="1" smtClean="0"/>
              <a:t>wordnet</a:t>
            </a:r>
            <a:r>
              <a:rPr lang="en-US" dirty="0" smtClean="0"/>
              <a:t>-type links.</a:t>
            </a:r>
          </a:p>
          <a:p>
            <a:pPr lvl="1"/>
            <a:r>
              <a:rPr lang="en-US" dirty="0" smtClean="0"/>
              <a:t>DSSIM mappings of things with a </a:t>
            </a:r>
            <a:r>
              <a:rPr lang="en-US" dirty="0" err="1" smtClean="0"/>
              <a:t>wordnet</a:t>
            </a:r>
            <a:r>
              <a:rPr lang="en-US" dirty="0" smtClean="0"/>
              <a:t>-link performed less than DSSIM mappings of things without a </a:t>
            </a:r>
            <a:r>
              <a:rPr lang="en-US" dirty="0" err="1" smtClean="0"/>
              <a:t>wordnet</a:t>
            </a:r>
            <a:r>
              <a:rPr lang="en-US" dirty="0" smtClean="0"/>
              <a:t>-link. </a:t>
            </a:r>
          </a:p>
          <a:p>
            <a:r>
              <a:rPr lang="en-US" dirty="0" err="1" smtClean="0"/>
              <a:t>Yago</a:t>
            </a:r>
            <a:endParaRPr lang="en-US" dirty="0" smtClean="0"/>
          </a:p>
          <a:p>
            <a:pPr lvl="1"/>
            <a:r>
              <a:rPr lang="en-US" dirty="0" smtClean="0"/>
              <a:t>most </a:t>
            </a:r>
            <a:r>
              <a:rPr lang="en-US" dirty="0" err="1" smtClean="0"/>
              <a:t>DBPedia</a:t>
            </a:r>
            <a:r>
              <a:rPr lang="en-US" dirty="0" smtClean="0"/>
              <a:t> "things" are instances in the YAGO ontology. </a:t>
            </a:r>
          </a:p>
          <a:p>
            <a:pPr lvl="1"/>
            <a:r>
              <a:rPr lang="en-US" dirty="0" err="1" smtClean="0"/>
              <a:t>Dbpedia</a:t>
            </a:r>
            <a:r>
              <a:rPr lang="en-US" dirty="0" smtClean="0"/>
              <a:t> categories are classes in the YAGO ontology, subclasses of </a:t>
            </a:r>
            <a:r>
              <a:rPr lang="en-US" dirty="0" err="1" smtClean="0"/>
              <a:t>wordnet</a:t>
            </a:r>
            <a:r>
              <a:rPr lang="en-US" dirty="0" smtClean="0"/>
              <a:t> </a:t>
            </a:r>
            <a:r>
              <a:rPr lang="en-US" dirty="0" err="1" smtClean="0"/>
              <a:t>synsets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“</a:t>
            </a:r>
            <a:r>
              <a:rPr lang="en-US" dirty="0" err="1" smtClean="0">
                <a:solidFill>
                  <a:srgbClr val="0000FF"/>
                </a:solidFill>
              </a:rPr>
              <a:t>Crazy”_Joe_Davola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rdf:type</a:t>
            </a:r>
            <a:r>
              <a:rPr lang="en-US" dirty="0" smtClean="0">
                <a:solidFill>
                  <a:srgbClr val="0000FF"/>
                </a:solidFill>
              </a:rPr>
              <a:t>  </a:t>
            </a:r>
            <a:r>
              <a:rPr lang="en-US" dirty="0" err="1" smtClean="0">
                <a:solidFill>
                  <a:srgbClr val="0000FF"/>
                </a:solidFill>
              </a:rPr>
              <a:t>FictionalCharacter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r>
              <a:rPr lang="en-US" dirty="0" smtClean="0"/>
              <a:t>Overlap between DSSIM results and </a:t>
            </a:r>
            <a:r>
              <a:rPr lang="en-US" dirty="0" err="1" smtClean="0"/>
              <a:t>Yago</a:t>
            </a:r>
            <a:r>
              <a:rPr lang="en-US" dirty="0" smtClean="0"/>
              <a:t>?</a:t>
            </a:r>
          </a:p>
          <a:p>
            <a:r>
              <a:rPr lang="en-US" dirty="0" smtClean="0"/>
              <a:t>We are looking (mainly) for </a:t>
            </a:r>
            <a:r>
              <a:rPr lang="en-US" dirty="0" err="1" smtClean="0"/>
              <a:t>exactMatches</a:t>
            </a:r>
            <a:r>
              <a:rPr lang="en-US" dirty="0" smtClean="0"/>
              <a:t>, not type links.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verage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219200" y="304800"/>
            <a:ext cx="6705600" cy="6705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ecall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143000" y="228600"/>
            <a:ext cx="6781800" cy="6781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Also other types of links than </a:t>
            </a:r>
            <a:r>
              <a:rPr lang="en-US" dirty="0" err="1" smtClean="0"/>
              <a:t>exactMatch</a:t>
            </a:r>
            <a:r>
              <a:rPr lang="en-US" dirty="0" smtClean="0"/>
              <a:t> are necessary: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Subject:pausbezoeken</a:t>
            </a:r>
            <a:r>
              <a:rPr lang="en-US" dirty="0" smtClean="0">
                <a:solidFill>
                  <a:srgbClr val="0000FF"/>
                </a:solidFill>
              </a:rPr>
              <a:t> -&gt; </a:t>
            </a:r>
            <a:r>
              <a:rPr lang="en-US" dirty="0" err="1" smtClean="0">
                <a:solidFill>
                  <a:srgbClr val="0000FF"/>
                </a:solidFill>
              </a:rPr>
              <a:t>List_of_pastoral_visits_of_Pope_John_Paul_II_outside_Italy</a:t>
            </a:r>
            <a:r>
              <a:rPr lang="en-US" dirty="0" smtClean="0">
                <a:solidFill>
                  <a:srgbClr val="0000FF"/>
                </a:solidFill>
              </a:rPr>
              <a:t>.		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Location:Venezuela</a:t>
            </a:r>
            <a:r>
              <a:rPr lang="en-US" dirty="0" smtClean="0">
                <a:solidFill>
                  <a:srgbClr val="0000FF"/>
                </a:solidFill>
              </a:rPr>
              <a:t> -&gt; synset-Venezuelan-noun-1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Subject:Verdedigingswerken</a:t>
            </a:r>
            <a:r>
              <a:rPr lang="en-US" dirty="0" smtClean="0">
                <a:solidFill>
                  <a:srgbClr val="0000FF"/>
                </a:solidFill>
              </a:rPr>
              <a:t> -&gt; fortification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Context would help a lot.</a:t>
            </a:r>
          </a:p>
          <a:p>
            <a:r>
              <a:rPr lang="en-US" dirty="0" smtClean="0"/>
              <a:t>GTAA facet information &lt;</a:t>
            </a:r>
            <a:r>
              <a:rPr lang="en-US" dirty="0" err="1" smtClean="0"/>
              <a:t>skos:inScheme</a:t>
            </a:r>
            <a:r>
              <a:rPr lang="en-US" dirty="0" smtClean="0"/>
              <a:t>&gt;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Person:GoghVincentvan</a:t>
            </a:r>
            <a:r>
              <a:rPr lang="en-US" dirty="0" smtClean="0">
                <a:solidFill>
                  <a:srgbClr val="0000FF"/>
                </a:solidFill>
              </a:rPr>
              <a:t> -&gt; synset-vacationing-noun-1 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Location:Harlem</a:t>
            </a:r>
            <a:r>
              <a:rPr lang="en-US" dirty="0" smtClean="0">
                <a:solidFill>
                  <a:srgbClr val="0000FF"/>
                </a:solidFill>
              </a:rPr>
              <a:t> -&gt; synset-hammer-noun-8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Location:Melbourne</a:t>
            </a:r>
            <a:r>
              <a:rPr lang="en-US" dirty="0" smtClean="0">
                <a:solidFill>
                  <a:srgbClr val="0000FF"/>
                </a:solidFill>
              </a:rPr>
              <a:t> -&gt; synset-Melbourne-noun-1</a:t>
            </a:r>
          </a:p>
          <a:p>
            <a:r>
              <a:rPr lang="en-US" dirty="0" smtClean="0"/>
              <a:t>Titles of </a:t>
            </a:r>
            <a:r>
              <a:rPr lang="en-US" dirty="0" err="1" smtClean="0"/>
              <a:t>DBPedia</a:t>
            </a:r>
            <a:r>
              <a:rPr lang="en-US" dirty="0" smtClean="0"/>
              <a:t> ‘referring pages’ used as alternative labels.</a:t>
            </a:r>
          </a:p>
          <a:p>
            <a:pPr lvl="2"/>
            <a:r>
              <a:rPr lang="en-US" dirty="0" err="1" smtClean="0"/>
              <a:t>Person:SummerGordon</a:t>
            </a:r>
            <a:r>
              <a:rPr lang="en-US" dirty="0" smtClean="0"/>
              <a:t> -&gt; </a:t>
            </a:r>
            <a:r>
              <a:rPr lang="en-US" dirty="0" err="1" smtClean="0"/>
              <a:t>Sting_(musician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But: no longer a generally applicable tool.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Reflection on the evaluation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Disambiguation of </a:t>
            </a:r>
            <a:r>
              <a:rPr lang="en-US" dirty="0" err="1" smtClean="0"/>
              <a:t>DBPedia/WordNet</a:t>
            </a:r>
            <a:r>
              <a:rPr lang="en-US" dirty="0" smtClean="0"/>
              <a:t> concepts very hard, also for evaluator.</a:t>
            </a: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Subject:leguanen</a:t>
            </a:r>
            <a:r>
              <a:rPr lang="en-US" dirty="0" smtClean="0">
                <a:solidFill>
                  <a:srgbClr val="0000FF"/>
                </a:solidFill>
              </a:rPr>
              <a:t> -&gt; Iguana or </a:t>
            </a:r>
            <a:r>
              <a:rPr lang="en-US" dirty="0" err="1" smtClean="0">
                <a:solidFill>
                  <a:srgbClr val="0000FF"/>
                </a:solidFill>
              </a:rPr>
              <a:t>Iguanidae</a:t>
            </a:r>
            <a:r>
              <a:rPr lang="en-US" dirty="0" smtClean="0">
                <a:solidFill>
                  <a:srgbClr val="0000FF"/>
                </a:solidFill>
              </a:rPr>
              <a:t>?</a:t>
            </a:r>
            <a:endParaRPr lang="en-US" dirty="0" smtClean="0"/>
          </a:p>
          <a:p>
            <a:pPr lvl="1"/>
            <a:r>
              <a:rPr lang="en-US" dirty="0" smtClean="0"/>
              <a:t>Multiple mappings are reasonable.</a:t>
            </a:r>
          </a:p>
          <a:p>
            <a:r>
              <a:rPr lang="en-US" dirty="0" smtClean="0"/>
              <a:t>When is a mapping ‘Related’?</a:t>
            </a:r>
          </a:p>
          <a:p>
            <a:r>
              <a:rPr lang="en-US" dirty="0" err="1" smtClean="0"/>
              <a:t>DBPedia</a:t>
            </a:r>
            <a:r>
              <a:rPr lang="en-US" smtClean="0"/>
              <a:t> disambiguation </a:t>
            </a:r>
            <a:r>
              <a:rPr lang="en-US" dirty="0" smtClean="0"/>
              <a:t>pages. </a:t>
            </a:r>
          </a:p>
          <a:p>
            <a:r>
              <a:rPr lang="en-US" dirty="0" smtClean="0"/>
              <a:t>GTAA contains may Dutch-specific concepts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Diogenes = TV program</a:t>
            </a:r>
          </a:p>
          <a:p>
            <a:r>
              <a:rPr lang="en-US" dirty="0" smtClean="0"/>
              <a:t>Take into account the confidence measures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from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OAEI participants think of this task?</a:t>
            </a:r>
          </a:p>
          <a:p>
            <a:r>
              <a:rPr lang="en-US" dirty="0" smtClean="0"/>
              <a:t>How can we improve it?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much preprocessing required?</a:t>
            </a:r>
          </a:p>
          <a:p>
            <a:r>
              <a:rPr lang="en-US" dirty="0" smtClean="0"/>
              <a:t>The three resources have different schema’s?</a:t>
            </a:r>
          </a:p>
          <a:p>
            <a:r>
              <a:rPr lang="en-US" dirty="0" smtClean="0"/>
              <a:t>Tool was not built for resources that large?</a:t>
            </a:r>
          </a:p>
          <a:p>
            <a:r>
              <a:rPr lang="en-US" dirty="0" smtClean="0"/>
              <a:t>Tool was not built for multi-lingual matching?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Mappings between three resources:</a:t>
            </a:r>
          </a:p>
          <a:p>
            <a:pPr lvl="1"/>
            <a:r>
              <a:rPr lang="en-US" dirty="0" smtClean="0"/>
              <a:t>GTAA</a:t>
            </a:r>
          </a:p>
          <a:p>
            <a:pPr lvl="2"/>
            <a:r>
              <a:rPr lang="en-US" dirty="0" smtClean="0"/>
              <a:t>Thesaurus of the Dutch Institute for Sound and Vision. </a:t>
            </a:r>
          </a:p>
          <a:p>
            <a:pPr lvl="2"/>
            <a:r>
              <a:rPr lang="en-US" dirty="0" smtClean="0"/>
              <a:t>4 Facets: Subject, Location, People, Name</a:t>
            </a:r>
          </a:p>
          <a:p>
            <a:pPr lvl="1"/>
            <a:r>
              <a:rPr lang="en-US" dirty="0" err="1" smtClean="0"/>
              <a:t>WordNet</a:t>
            </a:r>
            <a:endParaRPr lang="en-US" dirty="0" smtClean="0"/>
          </a:p>
          <a:p>
            <a:pPr lvl="2"/>
            <a:r>
              <a:rPr lang="en-US" dirty="0" smtClean="0"/>
              <a:t>Lexical database</a:t>
            </a:r>
          </a:p>
          <a:p>
            <a:pPr lvl="1"/>
            <a:r>
              <a:rPr lang="en-US" dirty="0" err="1" smtClean="0"/>
              <a:t>DBPedia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‘structured version of </a:t>
            </a:r>
            <a:r>
              <a:rPr lang="en-US" dirty="0" err="1" smtClean="0"/>
              <a:t>Wikipedia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3 sets  of mappings</a:t>
            </a:r>
          </a:p>
          <a:p>
            <a:r>
              <a:rPr lang="en-US" dirty="0" err="1" smtClean="0"/>
              <a:t>exactMatch</a:t>
            </a:r>
            <a:r>
              <a:rPr lang="en-US" dirty="0" smtClean="0"/>
              <a:t>, </a:t>
            </a:r>
            <a:r>
              <a:rPr lang="en-US" dirty="0" err="1" smtClean="0"/>
              <a:t>broadMatch</a:t>
            </a:r>
            <a:r>
              <a:rPr lang="en-US" dirty="0" smtClean="0"/>
              <a:t>, </a:t>
            </a:r>
            <a:r>
              <a:rPr lang="en-US" dirty="0" err="1" smtClean="0"/>
              <a:t>narrowMatch</a:t>
            </a:r>
            <a:r>
              <a:rPr lang="en-US" dirty="0" smtClean="0"/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Different languages</a:t>
            </a:r>
          </a:p>
          <a:p>
            <a:pPr lvl="1"/>
            <a:r>
              <a:rPr lang="en-US" dirty="0" smtClean="0"/>
              <a:t>Archive with GTAA metadata in Dutch only</a:t>
            </a:r>
          </a:p>
          <a:p>
            <a:pPr lvl="1"/>
            <a:r>
              <a:rPr lang="en-US" dirty="0" smtClean="0"/>
              <a:t>Broaden user group</a:t>
            </a:r>
          </a:p>
          <a:p>
            <a:pPr lvl="1"/>
            <a:r>
              <a:rPr lang="en-US" dirty="0" smtClean="0"/>
              <a:t>Integrated access to archives of other countries?</a:t>
            </a:r>
            <a:endParaRPr lang="en-US" dirty="0"/>
          </a:p>
          <a:p>
            <a:r>
              <a:rPr lang="en-US" dirty="0" smtClean="0"/>
              <a:t>Large resources</a:t>
            </a:r>
          </a:p>
          <a:p>
            <a:pPr lvl="1"/>
            <a:r>
              <a:rPr lang="en-US" dirty="0" smtClean="0"/>
              <a:t>Disambiguation becomes serious problem</a:t>
            </a:r>
          </a:p>
          <a:p>
            <a:r>
              <a:rPr lang="en-US" dirty="0" smtClean="0"/>
              <a:t>Heterogeneous resources</a:t>
            </a:r>
          </a:p>
          <a:p>
            <a:pPr lvl="1"/>
            <a:r>
              <a:rPr lang="en-US" dirty="0" smtClean="0"/>
              <a:t>Different structure</a:t>
            </a:r>
          </a:p>
          <a:p>
            <a:pPr lvl="1"/>
            <a:r>
              <a:rPr lang="en-US" dirty="0" smtClean="0"/>
              <a:t>Weak or inconsistent structure</a:t>
            </a:r>
          </a:p>
          <a:p>
            <a:pPr lvl="1"/>
            <a:r>
              <a:rPr lang="en-US" dirty="0" smtClean="0"/>
              <a:t>Large parts have no counterparts, when to stop mapping?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Cross-Lingual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GTAA in Dutch:</a:t>
            </a:r>
          </a:p>
          <a:p>
            <a:pPr lvl="1"/>
            <a:r>
              <a:rPr lang="en-US" dirty="0" smtClean="0"/>
              <a:t>Preferred labels</a:t>
            </a:r>
          </a:p>
          <a:p>
            <a:pPr lvl="1"/>
            <a:r>
              <a:rPr lang="en-US" dirty="0" smtClean="0"/>
              <a:t>Alternative labels</a:t>
            </a:r>
          </a:p>
          <a:p>
            <a:pPr lvl="1"/>
            <a:r>
              <a:rPr lang="en-US" dirty="0" smtClean="0"/>
              <a:t>Scope notes</a:t>
            </a:r>
          </a:p>
          <a:p>
            <a:r>
              <a:rPr lang="en-US" dirty="0" err="1" smtClean="0"/>
              <a:t>WordNet</a:t>
            </a:r>
            <a:r>
              <a:rPr lang="en-US" dirty="0" smtClean="0"/>
              <a:t> in English</a:t>
            </a:r>
          </a:p>
          <a:p>
            <a:pPr lvl="1"/>
            <a:r>
              <a:rPr lang="en-US" dirty="0" smtClean="0"/>
              <a:t>Word-senses</a:t>
            </a:r>
          </a:p>
          <a:p>
            <a:pPr lvl="1"/>
            <a:r>
              <a:rPr lang="en-US" dirty="0" smtClean="0"/>
              <a:t>Glosses</a:t>
            </a:r>
          </a:p>
          <a:p>
            <a:r>
              <a:rPr lang="en-US" dirty="0" err="1" smtClean="0"/>
              <a:t>DBPedia</a:t>
            </a:r>
            <a:r>
              <a:rPr lang="en-US" dirty="0" smtClean="0"/>
              <a:t> in English and (most of the time) Dutch</a:t>
            </a:r>
          </a:p>
          <a:p>
            <a:pPr lvl="1"/>
            <a:r>
              <a:rPr lang="en-US" dirty="0" smtClean="0"/>
              <a:t>Titles</a:t>
            </a:r>
          </a:p>
          <a:p>
            <a:pPr lvl="1"/>
            <a:r>
              <a:rPr lang="en-US" dirty="0" smtClean="0"/>
              <a:t>Abstracts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Schema’s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GTAA in SKOS</a:t>
            </a:r>
          </a:p>
          <a:p>
            <a:pPr lvl="1"/>
            <a:r>
              <a:rPr lang="en-US" dirty="0" err="1" smtClean="0"/>
              <a:t>Skos:concepts</a:t>
            </a:r>
            <a:r>
              <a:rPr lang="en-US" dirty="0" smtClean="0"/>
              <a:t> with </a:t>
            </a:r>
            <a:r>
              <a:rPr lang="en-US" dirty="0" err="1" smtClean="0"/>
              <a:t>pref</a:t>
            </a:r>
            <a:r>
              <a:rPr lang="en-US" dirty="0" smtClean="0"/>
              <a:t>- and </a:t>
            </a:r>
            <a:r>
              <a:rPr lang="en-US" dirty="0" err="1" smtClean="0"/>
              <a:t>altLabels</a:t>
            </a:r>
            <a:endParaRPr lang="en-US" dirty="0" smtClean="0"/>
          </a:p>
          <a:p>
            <a:pPr lvl="1"/>
            <a:r>
              <a:rPr lang="en-US" dirty="0" smtClean="0"/>
              <a:t>Narrower/Broader relations between the concepts</a:t>
            </a:r>
          </a:p>
          <a:p>
            <a:r>
              <a:rPr lang="en-US" dirty="0" err="1" smtClean="0"/>
              <a:t>WordNet</a:t>
            </a:r>
            <a:endParaRPr lang="en-US" dirty="0" smtClean="0"/>
          </a:p>
          <a:p>
            <a:pPr lvl="1"/>
            <a:r>
              <a:rPr lang="en-US" dirty="0" err="1" smtClean="0"/>
              <a:t>Synsets</a:t>
            </a:r>
            <a:r>
              <a:rPr lang="en-US" dirty="0" smtClean="0"/>
              <a:t> with word-senses</a:t>
            </a:r>
          </a:p>
          <a:p>
            <a:pPr lvl="1"/>
            <a:r>
              <a:rPr lang="en-US" dirty="0" smtClean="0"/>
              <a:t>Hyponym relations between </a:t>
            </a:r>
            <a:r>
              <a:rPr lang="en-US" dirty="0" err="1" smtClean="0"/>
              <a:t>synsets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DBPedia</a:t>
            </a:r>
            <a:endParaRPr lang="en-US" dirty="0" smtClean="0"/>
          </a:p>
          <a:p>
            <a:pPr lvl="1"/>
            <a:r>
              <a:rPr lang="en-US" dirty="0" smtClean="0"/>
              <a:t>Things with titles and abstracts</a:t>
            </a:r>
          </a:p>
          <a:p>
            <a:pPr lvl="1"/>
            <a:r>
              <a:rPr lang="en-US" dirty="0" smtClean="0"/>
              <a:t>links to </a:t>
            </a:r>
            <a:r>
              <a:rPr lang="en-US" dirty="0" err="1" smtClean="0"/>
              <a:t>dbpedia</a:t>
            </a:r>
            <a:r>
              <a:rPr lang="en-US" dirty="0" smtClean="0"/>
              <a:t> categories, </a:t>
            </a:r>
            <a:r>
              <a:rPr lang="en-US" dirty="0" err="1" smtClean="0"/>
              <a:t>rdf:type</a:t>
            </a:r>
            <a:r>
              <a:rPr lang="en-US" dirty="0" smtClean="0"/>
              <a:t> links to </a:t>
            </a:r>
            <a:r>
              <a:rPr lang="en-US" dirty="0" err="1" smtClean="0"/>
              <a:t>yago</a:t>
            </a:r>
            <a:r>
              <a:rPr lang="en-US" dirty="0" smtClean="0"/>
              <a:t> classes</a:t>
            </a:r>
          </a:p>
          <a:p>
            <a:pPr lvl="1"/>
            <a:r>
              <a:rPr lang="en-US" dirty="0" smtClean="0"/>
              <a:t>Hierarchical structure of </a:t>
            </a:r>
            <a:r>
              <a:rPr lang="en-US" dirty="0" err="1" smtClean="0"/>
              <a:t>yago</a:t>
            </a:r>
            <a:r>
              <a:rPr lang="en-US" dirty="0" smtClean="0"/>
              <a:t> classes and categories.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Participant: DSSIM</a:t>
            </a:r>
            <a:endParaRPr lang="en-US" dirty="0" smtClean="0">
              <a:sym typeface="Wingdings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674303"/>
          <a:ext cx="5943600" cy="3451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447800"/>
                <a:gridCol w="1143000"/>
                <a:gridCol w="1066800"/>
                <a:gridCol w="99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Vocabulary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#Concepts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#Mappings to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Vocabulary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WordNet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DBPedia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GTAA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WordNet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82,000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28,974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2,405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DBPedia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2,700,000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28,974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13,156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GTAA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2,405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13,156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People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97,000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2,238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3,989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5,566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Precision</a:t>
            </a:r>
          </a:p>
          <a:p>
            <a:pPr lvl="1"/>
            <a:r>
              <a:rPr lang="en-US" dirty="0" smtClean="0"/>
              <a:t>GTAA-</a:t>
            </a:r>
            <a:r>
              <a:rPr lang="en-US" dirty="0" err="1" smtClean="0"/>
              <a:t>WordNet</a:t>
            </a:r>
            <a:r>
              <a:rPr lang="en-US" dirty="0" smtClean="0"/>
              <a:t> &amp; GTAA-</a:t>
            </a:r>
            <a:r>
              <a:rPr lang="en-US" dirty="0" err="1" smtClean="0"/>
              <a:t>DBPedia</a:t>
            </a:r>
            <a:endParaRPr lang="en-US" dirty="0" smtClean="0"/>
          </a:p>
          <a:p>
            <a:pPr lvl="2"/>
            <a:r>
              <a:rPr lang="en-US" dirty="0" smtClean="0"/>
              <a:t>Inspection of 100 mappings per GTAA facet.</a:t>
            </a:r>
          </a:p>
          <a:p>
            <a:pPr lvl="1"/>
            <a:r>
              <a:rPr lang="en-US" dirty="0" err="1" smtClean="0"/>
              <a:t>WordNet</a:t>
            </a:r>
            <a:r>
              <a:rPr lang="en-US" dirty="0" err="1"/>
              <a:t>-</a:t>
            </a:r>
            <a:r>
              <a:rPr lang="en-US" dirty="0" err="1" smtClean="0"/>
              <a:t>DBPedia</a:t>
            </a:r>
            <a:endParaRPr lang="en-US" dirty="0" smtClean="0"/>
          </a:p>
          <a:p>
            <a:pPr lvl="2"/>
            <a:r>
              <a:rPr lang="en-US" dirty="0" smtClean="0"/>
              <a:t>Inspection of 100 mappings</a:t>
            </a:r>
          </a:p>
          <a:p>
            <a:pPr lvl="1"/>
            <a:r>
              <a:rPr lang="en-US" dirty="0" smtClean="0"/>
              <a:t>Correct or Incorrect or Narrow/Broader/Related</a:t>
            </a:r>
          </a:p>
          <a:p>
            <a:r>
              <a:rPr lang="en-US" dirty="0" smtClean="0"/>
              <a:t>Recall</a:t>
            </a:r>
          </a:p>
          <a:p>
            <a:pPr lvl="1"/>
            <a:r>
              <a:rPr lang="en-US" dirty="0" smtClean="0"/>
              <a:t>GTAA-</a:t>
            </a:r>
            <a:r>
              <a:rPr lang="en-US" dirty="0" err="1" smtClean="0"/>
              <a:t>WordNet</a:t>
            </a:r>
            <a:r>
              <a:rPr lang="en-US" dirty="0" smtClean="0"/>
              <a:t> &amp; GTAA-</a:t>
            </a:r>
            <a:r>
              <a:rPr lang="en-US" dirty="0" err="1" smtClean="0"/>
              <a:t>DBPedia</a:t>
            </a:r>
            <a:endParaRPr lang="en-US" dirty="0" smtClean="0"/>
          </a:p>
          <a:p>
            <a:pPr lvl="2"/>
            <a:r>
              <a:rPr lang="en-US" dirty="0" smtClean="0"/>
              <a:t>Comparison to a reference alignment of 100 GTAA People and 100 GTAA Subjects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TAAWNprec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38276" y="457200"/>
            <a:ext cx="6457924" cy="64466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TAADBprec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7800" y="152400"/>
            <a:ext cx="6477000" cy="64657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648</Words>
  <Application>Microsoft Macintosh PowerPoint</Application>
  <PresentationFormat>On-screen Show (4:3)</PresentationFormat>
  <Paragraphs>165</Paragraphs>
  <Slides>19</Slides>
  <Notes>16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Very Large Cross-lingual Resources at OAEI 2008</vt:lpstr>
      <vt:lpstr>Task description</vt:lpstr>
      <vt:lpstr>Rationale</vt:lpstr>
      <vt:lpstr>Cross-Lingual</vt:lpstr>
      <vt:lpstr>Different Schema’s</vt:lpstr>
      <vt:lpstr>Results</vt:lpstr>
      <vt:lpstr>Evaluation Process</vt:lpstr>
      <vt:lpstr>Slide 8</vt:lpstr>
      <vt:lpstr>Slide 9</vt:lpstr>
      <vt:lpstr>Slide 10</vt:lpstr>
      <vt:lpstr>Pre-existing WN-DBPedia Mappings</vt:lpstr>
      <vt:lpstr>Slide 12</vt:lpstr>
      <vt:lpstr>Slide 13</vt:lpstr>
      <vt:lpstr>Conclusions</vt:lpstr>
      <vt:lpstr>Conclusions</vt:lpstr>
      <vt:lpstr>Reflection on the evaluation process</vt:lpstr>
      <vt:lpstr>Input from you</vt:lpstr>
      <vt:lpstr>Why Not?</vt:lpstr>
      <vt:lpstr>Thank you!</vt:lpstr>
    </vt:vector>
  </TitlesOfParts>
  <Company>Vrije Universiteit Amsterdam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</dc:creator>
  <cp:lastModifiedBy>laura</cp:lastModifiedBy>
  <cp:revision>84</cp:revision>
  <dcterms:created xsi:type="dcterms:W3CDTF">2008-10-27T16:02:33Z</dcterms:created>
  <dcterms:modified xsi:type="dcterms:W3CDTF">2008-10-27T16:38:36Z</dcterms:modified>
</cp:coreProperties>
</file>