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5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37"/>
  </p:notesMasterIdLst>
  <p:handoutMasterIdLst>
    <p:handoutMasterId r:id="rId38"/>
  </p:handoutMasterIdLst>
  <p:sldIdLst>
    <p:sldId id="340" r:id="rId2"/>
    <p:sldId id="539" r:id="rId3"/>
    <p:sldId id="949" r:id="rId4"/>
    <p:sldId id="889" r:id="rId5"/>
    <p:sldId id="875" r:id="rId6"/>
    <p:sldId id="872" r:id="rId7"/>
    <p:sldId id="890" r:id="rId8"/>
    <p:sldId id="876" r:id="rId9"/>
    <p:sldId id="877" r:id="rId10"/>
    <p:sldId id="873" r:id="rId11"/>
    <p:sldId id="544" r:id="rId12"/>
    <p:sldId id="933" r:id="rId13"/>
    <p:sldId id="938" r:id="rId14"/>
    <p:sldId id="945" r:id="rId15"/>
    <p:sldId id="936" r:id="rId16"/>
    <p:sldId id="937" r:id="rId17"/>
    <p:sldId id="939" r:id="rId18"/>
    <p:sldId id="940" r:id="rId19"/>
    <p:sldId id="942" r:id="rId20"/>
    <p:sldId id="944" r:id="rId21"/>
    <p:sldId id="943" r:id="rId22"/>
    <p:sldId id="935" r:id="rId23"/>
    <p:sldId id="947" r:id="rId24"/>
    <p:sldId id="946" r:id="rId25"/>
    <p:sldId id="948" r:id="rId26"/>
    <p:sldId id="927" r:id="rId27"/>
    <p:sldId id="929" r:id="rId28"/>
    <p:sldId id="930" r:id="rId29"/>
    <p:sldId id="931" r:id="rId30"/>
    <p:sldId id="932" r:id="rId31"/>
    <p:sldId id="672" r:id="rId32"/>
    <p:sldId id="919" r:id="rId33"/>
    <p:sldId id="920" r:id="rId34"/>
    <p:sldId id="926" r:id="rId35"/>
    <p:sldId id="950" r:id="rId3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  <p:clrMru>
    <a:srgbClr val="DDDDDD"/>
    <a:srgbClr val="008080"/>
    <a:srgbClr val="339933"/>
    <a:srgbClr val="33CC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27718" autoAdjust="0"/>
    <p:restoredTop sz="86332" autoAdjust="0"/>
  </p:normalViewPr>
  <p:slideViewPr>
    <p:cSldViewPr>
      <p:cViewPr varScale="1">
        <p:scale>
          <a:sx n="65" d="100"/>
          <a:sy n="65" d="100"/>
        </p:scale>
        <p:origin x="-248" y="-120"/>
      </p:cViewPr>
      <p:guideLst>
        <p:guide orient="horz" pos="2160"/>
        <p:guide pos="5664"/>
      </p:guideLst>
    </p:cSldViewPr>
  </p:slideViewPr>
  <p:outlineViewPr>
    <p:cViewPr>
      <p:scale>
        <a:sx n="33" d="100"/>
        <a:sy n="33" d="100"/>
      </p:scale>
      <p:origin x="0" y="824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6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theme" Target="theme/theme1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955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955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53C76C7-459E-9141-BFA2-4FC07F0BEB5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676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676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3676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676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6DA7C7B-E509-7049-8D0B-32364BD7BE6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BCF4EF-C986-F14C-AEA6-C16A37FA9D35}" type="slidenum">
              <a:rPr lang="en-GB"/>
              <a:pPr/>
              <a:t>1</a:t>
            </a:fld>
            <a:endParaRPr lang="en-GB"/>
          </a:p>
        </p:txBody>
      </p:sp>
      <p:sp>
        <p:nvSpPr>
          <p:cNvPr id="575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Students know about Java classes, but do not yet know notion of inheritance</a:t>
            </a:r>
          </a:p>
          <a:p>
            <a:r>
              <a:rPr lang="en-GB"/>
              <a:t>second part of this lecture is too short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E8DA80-DA2A-784A-86B6-42EF5E4573AA}" type="slidenum">
              <a:rPr lang="en-GB"/>
              <a:pPr/>
              <a:t>11</a:t>
            </a:fld>
            <a:endParaRPr lang="en-GB"/>
          </a:p>
        </p:txBody>
      </p:sp>
      <p:sp>
        <p:nvSpPr>
          <p:cNvPr id="132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3AE3C8-7337-F64F-9388-64F7DDC4A014}" type="slidenum">
              <a:rPr lang="en-GB"/>
              <a:pPr/>
              <a:t>12</a:t>
            </a:fld>
            <a:endParaRPr lang="en-GB"/>
          </a:p>
        </p:txBody>
      </p:sp>
      <p:sp>
        <p:nvSpPr>
          <p:cNvPr id="1808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A7EA1E-6C68-7F4E-A895-B971DA33888B}" type="slidenum">
              <a:rPr lang="en-GB"/>
              <a:pPr/>
              <a:t>26</a:t>
            </a:fld>
            <a:endParaRPr lang="en-GB"/>
          </a:p>
        </p:txBody>
      </p:sp>
      <p:sp>
        <p:nvSpPr>
          <p:cNvPr id="179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73917F-8C6A-FF4A-A5FF-065195DE40F5}" type="slidenum">
              <a:rPr lang="en-GB"/>
              <a:pPr/>
              <a:t>27</a:t>
            </a:fld>
            <a:endParaRPr lang="en-GB"/>
          </a:p>
        </p:txBody>
      </p:sp>
      <p:sp>
        <p:nvSpPr>
          <p:cNvPr id="1797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E71366-A619-DD4B-98C5-C12F7B64FF2A}" type="slidenum">
              <a:rPr lang="en-GB"/>
              <a:pPr/>
              <a:t>28</a:t>
            </a:fld>
            <a:endParaRPr lang="en-GB"/>
          </a:p>
        </p:txBody>
      </p:sp>
      <p:sp>
        <p:nvSpPr>
          <p:cNvPr id="179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952DEA-8F97-0741-8436-BD80CBB819AF}" type="slidenum">
              <a:rPr lang="en-GB"/>
              <a:pPr/>
              <a:t>29</a:t>
            </a:fld>
            <a:endParaRPr lang="en-GB"/>
          </a:p>
        </p:txBody>
      </p:sp>
      <p:sp>
        <p:nvSpPr>
          <p:cNvPr id="180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9E4351-E7DE-7544-A8C4-7F972BC8E841}" type="slidenum">
              <a:rPr lang="en-GB"/>
              <a:pPr/>
              <a:t>30</a:t>
            </a:fld>
            <a:endParaRPr lang="en-GB"/>
          </a:p>
        </p:txBody>
      </p:sp>
      <p:sp>
        <p:nvSpPr>
          <p:cNvPr id="180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DFAF18-5153-7E43-BA3C-F05F9AE59DE7}" type="slidenum">
              <a:rPr lang="en-GB"/>
              <a:pPr/>
              <a:t>31</a:t>
            </a:fld>
            <a:endParaRPr lang="en-GB"/>
          </a:p>
        </p:txBody>
      </p:sp>
      <p:sp>
        <p:nvSpPr>
          <p:cNvPr id="145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4A9819-9C54-8C46-BAEA-53C52500449B}" type="slidenum">
              <a:rPr lang="en-GB"/>
              <a:pPr/>
              <a:t>32</a:t>
            </a:fld>
            <a:endParaRPr lang="en-GB"/>
          </a:p>
        </p:txBody>
      </p:sp>
      <p:sp>
        <p:nvSpPr>
          <p:cNvPr id="177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2BC764-BDE2-2140-A0CD-279DA4BC19CC}" type="slidenum">
              <a:rPr lang="en-GB"/>
              <a:pPr/>
              <a:t>33</a:t>
            </a:fld>
            <a:endParaRPr lang="en-GB"/>
          </a:p>
        </p:txBody>
      </p:sp>
      <p:sp>
        <p:nvSpPr>
          <p:cNvPr id="1777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38B91E-5003-5C4D-B1AB-A6AFF8F123FC}" type="slidenum">
              <a:rPr lang="en-GB"/>
              <a:pPr/>
              <a:t>2</a:t>
            </a:fld>
            <a:endParaRPr lang="en-GB"/>
          </a:p>
        </p:txBody>
      </p:sp>
      <p:sp>
        <p:nvSpPr>
          <p:cNvPr id="82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F79A8-83DD-2649-98AE-2B3A17D5870E}" type="slidenum">
              <a:rPr lang="en-GB"/>
              <a:pPr/>
              <a:t>34</a:t>
            </a:fld>
            <a:endParaRPr lang="en-GB"/>
          </a:p>
        </p:txBody>
      </p:sp>
      <p:sp>
        <p:nvSpPr>
          <p:cNvPr id="178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38B91E-5003-5C4D-B1AB-A6AFF8F123FC}" type="slidenum">
              <a:rPr lang="en-GB"/>
              <a:pPr/>
              <a:t>35</a:t>
            </a:fld>
            <a:endParaRPr lang="en-GB"/>
          </a:p>
        </p:txBody>
      </p:sp>
      <p:sp>
        <p:nvSpPr>
          <p:cNvPr id="82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964AAC-593F-824E-996B-81CABA801C5F}" type="slidenum">
              <a:rPr lang="en-GB"/>
              <a:pPr/>
              <a:t>4</a:t>
            </a:fld>
            <a:endParaRPr lang="en-GB"/>
          </a:p>
        </p:txBody>
      </p:sp>
      <p:sp>
        <p:nvSpPr>
          <p:cNvPr id="170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0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C2B64C-458E-F946-B515-BA4CDF82E109}" type="slidenum">
              <a:rPr lang="en-GB"/>
              <a:pPr/>
              <a:t>5</a:t>
            </a:fld>
            <a:endParaRPr lang="en-GB"/>
          </a:p>
        </p:txBody>
      </p:sp>
      <p:sp>
        <p:nvSpPr>
          <p:cNvPr id="166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8C66CB-FD33-AF46-A15E-21845AFFC3C9}" type="slidenum">
              <a:rPr lang="en-GB"/>
              <a:pPr/>
              <a:t>6</a:t>
            </a:fld>
            <a:endParaRPr lang="en-GB"/>
          </a:p>
        </p:txBody>
      </p:sp>
      <p:sp>
        <p:nvSpPr>
          <p:cNvPr id="1658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EFCD22-F085-FD4C-BFBB-FD4B21C6E910}" type="slidenum">
              <a:rPr lang="en-GB"/>
              <a:pPr/>
              <a:t>7</a:t>
            </a:fld>
            <a:endParaRPr lang="en-GB"/>
          </a:p>
        </p:txBody>
      </p:sp>
      <p:sp>
        <p:nvSpPr>
          <p:cNvPr id="170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0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2BB69-AC84-494E-8AF3-3D0D14113D59}" type="slidenum">
              <a:rPr lang="en-GB"/>
              <a:pPr/>
              <a:t>8</a:t>
            </a:fld>
            <a:endParaRPr lang="en-GB"/>
          </a:p>
        </p:txBody>
      </p:sp>
      <p:sp>
        <p:nvSpPr>
          <p:cNvPr id="1668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8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0C2A0C-F0EA-AB4D-93FB-8088D7180107}" type="slidenum">
              <a:rPr lang="en-GB"/>
              <a:pPr/>
              <a:t>9</a:t>
            </a:fld>
            <a:endParaRPr lang="en-GB"/>
          </a:p>
        </p:txBody>
      </p:sp>
      <p:sp>
        <p:nvSpPr>
          <p:cNvPr id="1670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01E39E-125D-4948-9B60-D3D6FD12D115}" type="slidenum">
              <a:rPr lang="en-GB"/>
              <a:pPr/>
              <a:t>10</a:t>
            </a:fld>
            <a:endParaRPr lang="en-GB"/>
          </a:p>
        </p:txBody>
      </p:sp>
      <p:sp>
        <p:nvSpPr>
          <p:cNvPr id="166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2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68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682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82437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E600C58-4751-FD41-9099-C96780F28C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C61C55DB-F5FC-B844-99EB-EDCB13CA68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6049963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6049963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DB02C2D1-76DE-854B-8ED6-3774FD696B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503ED1AF-A953-264E-A198-15F8570DFD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C39FA517-C9B2-BE4F-A656-D0C6FD5A59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2B13D12B-2751-274D-8A5C-FF935B12A9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2EE161-6412-3943-8591-3FBA5726AF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644B7D97-EA33-9242-BF82-AED25EEE1A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8552853D-CF29-4944-A4D5-024F4B2A7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45D085D5-4314-9A4D-8C23-4190F76F0E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F89682FB-C708-6249-8086-08D870E186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</a:t>
            </a:r>
            <a:br>
              <a:rPr lang="en-US"/>
            </a:br>
            <a:r>
              <a:rPr lang="en-US"/>
              <a:t>text styles</a:t>
            </a:r>
          </a:p>
          <a:p>
            <a:pPr lvl="1"/>
            <a:r>
              <a:rPr lang="en-US"/>
              <a:t>Second level</a:t>
            </a:r>
            <a:br>
              <a:rPr lang="en-US"/>
            </a:br>
            <a:r>
              <a:rPr lang="en-US"/>
              <a:t>ee</a:t>
            </a:r>
          </a:p>
          <a:p>
            <a:pPr lvl="2"/>
            <a:r>
              <a:rPr lang="en-US"/>
              <a:t>Third level</a:t>
            </a:r>
            <a:br>
              <a:rPr lang="en-US"/>
            </a:br>
            <a:r>
              <a:rPr lang="en-US"/>
              <a:t>ee</a:t>
            </a:r>
          </a:p>
          <a:p>
            <a:pPr lvl="3"/>
            <a:r>
              <a:rPr lang="en-US"/>
              <a:t>Fourth level</a:t>
            </a:r>
            <a:br>
              <a:rPr lang="en-US"/>
            </a:br>
            <a:r>
              <a:rPr lang="en-US"/>
              <a:t>ee</a:t>
            </a:r>
          </a:p>
          <a:p>
            <a:pPr lvl="4"/>
            <a:r>
              <a:rPr lang="en-US"/>
              <a:t>Fifth level</a:t>
            </a:r>
            <a:br>
              <a:rPr lang="en-US"/>
            </a:br>
            <a:r>
              <a:rPr lang="en-US"/>
              <a:t>ee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81FF4E4A-F15A-0748-897C-6DF42B4C236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268288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1088" indent="-180975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39863" indent="-179388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800225" indent="-18097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57425" indent="-18097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714625" indent="-18097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71825" indent="-18097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29025" indent="-18097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4" Type="http://schemas.openxmlformats.org/officeDocument/2006/relationships/hyperlink" Target="http://chrispederick.com/work/web-developer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getfirebug.com/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4" Type="http://schemas.openxmlformats.org/officeDocument/2006/relationships/hyperlink" Target="http://www.housingmaps.com/" TargetMode="External"/><Relationship Id="rId4" Type="http://schemas.openxmlformats.org/officeDocument/2006/relationships/hyperlink" Target="http://www.uu.nl/" TargetMode="External"/><Relationship Id="rId7" Type="http://schemas.openxmlformats.org/officeDocument/2006/relationships/hyperlink" Target="http://simile-widgets.googlecode.com/svn/timeline/tags/latest/src/webapp/examples/jfk/jfk.html" TargetMode="External"/><Relationship Id="rId11" Type="http://schemas.openxmlformats.org/officeDocument/2006/relationships/hyperlink" Target="http://en.wikipedia.org/wiki/X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ps.google.nl/" TargetMode="External"/><Relationship Id="rId8" Type="http://schemas.openxmlformats.org/officeDocument/2006/relationships/hyperlink" Target="http://com3.devnet.re3.yahoo.com/yui/examples/calendar/" TargetMode="External"/><Relationship Id="rId13" Type="http://schemas.openxmlformats.org/officeDocument/2006/relationships/hyperlink" Target="http://www.facebook.com/" TargetMode="External"/><Relationship Id="rId10" Type="http://schemas.openxmlformats.org/officeDocument/2006/relationships/hyperlink" Target="http://slashfacet.semanticweb.org/autocomplete/demos/" TargetMode="External"/><Relationship Id="rId5" Type="http://schemas.openxmlformats.org/officeDocument/2006/relationships/hyperlink" Target="http://www.jsr.communitech.net/verify.htm" TargetMode="External"/><Relationship Id="rId12" Type="http://schemas.openxmlformats.org/officeDocument/2006/relationships/hyperlink" Target="http://docs.google.com/" TargetMode="External"/><Relationship Id="rId2" Type="http://schemas.openxmlformats.org/officeDocument/2006/relationships/notesSlide" Target="../notesSlides/notesSlide5.xml"/><Relationship Id="rId9" Type="http://schemas.openxmlformats.org/officeDocument/2006/relationships/hyperlink" Target="http://amsterdam.craigslist.org/" TargetMode="External"/><Relationship Id="rId3" Type="http://schemas.openxmlformats.org/officeDocument/2006/relationships/hyperlink" Target="http://www.yourhtmlsource.com/images/rollovers.html%23theimageflip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8CC8972-D69A-A541-B4C8-4BE20DA3EDB0}" type="slidenum">
              <a:rPr lang="en-US"/>
              <a:pPr/>
              <a:t>1</a:t>
            </a:fld>
            <a:endParaRPr lang="en-US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1038" y="1431925"/>
            <a:ext cx="7772400" cy="1128713"/>
          </a:xfrm>
          <a:solidFill>
            <a:schemeClr val="bg1"/>
          </a:solidFill>
          <a:ln/>
        </p:spPr>
        <p:txBody>
          <a:bodyPr>
            <a:spAutoFit/>
          </a:bodyPr>
          <a:lstStyle/>
          <a:p>
            <a:pPr algn="l"/>
            <a:r>
              <a:rPr lang="en-US" sz="4000" dirty="0"/>
              <a:t>Scripting</a:t>
            </a:r>
            <a:br>
              <a:rPr lang="en-US" sz="4000" dirty="0"/>
            </a:br>
            <a:r>
              <a:rPr lang="en-US" sz="2800" dirty="0"/>
              <a:t>Part I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200400"/>
            <a:ext cx="7924800" cy="2971800"/>
          </a:xfrm>
        </p:spPr>
        <p:txBody>
          <a:bodyPr/>
          <a:lstStyle/>
          <a:p>
            <a:pPr algn="l"/>
            <a:r>
              <a:rPr lang="en-US"/>
              <a:t>Jacco van Ossenbruggen</a:t>
            </a:r>
          </a:p>
          <a:p>
            <a:pPr algn="l"/>
            <a:r>
              <a:rPr lang="en-US" sz="2800"/>
              <a:t>CWI Amsterdam</a:t>
            </a:r>
          </a:p>
        </p:txBody>
      </p:sp>
      <p:sp>
        <p:nvSpPr>
          <p:cNvPr id="504838" name="Text Box 6"/>
          <p:cNvSpPr txBox="1">
            <a:spLocks noChangeArrowheads="1"/>
          </p:cNvSpPr>
          <p:nvPr/>
        </p:nvSpPr>
        <p:spPr bwMode="auto">
          <a:xfrm>
            <a:off x="685800" y="5029200"/>
            <a:ext cx="777240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/>
              <a:t>Partly based on the slides of</a:t>
            </a:r>
          </a:p>
          <a:p>
            <a:pPr algn="l">
              <a:spcBef>
                <a:spcPct val="20000"/>
              </a:spcBef>
            </a:pPr>
            <a:r>
              <a:rPr lang="en-US"/>
              <a:t>Chapter 4 &amp; 5 </a:t>
            </a:r>
            <a:endParaRPr lang="en-US" sz="2400"/>
          </a:p>
          <a:p>
            <a:pPr algn="l">
              <a:spcBef>
                <a:spcPct val="20000"/>
              </a:spcBef>
            </a:pPr>
            <a:r>
              <a:rPr lang="en-US" sz="2000"/>
              <a:t>WEB TECHNOLOGIES: A COMPUTER SCIENCE PERSPECTIVE</a:t>
            </a:r>
            <a:br>
              <a:rPr lang="en-US" sz="2000"/>
            </a:br>
            <a:r>
              <a:rPr lang="en-US"/>
              <a:t>by </a:t>
            </a:r>
            <a:r>
              <a:rPr lang="en-US" sz="1600"/>
              <a:t>JEFFREY C. JACKSON</a:t>
            </a:r>
          </a:p>
          <a:p>
            <a:pPr algn="l"/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BCC2C0-F1B5-0D48-BC44-5EDDFA257F00}" type="slidenum">
              <a:rPr lang="en-US"/>
              <a:pPr/>
              <a:t>10</a:t>
            </a:fld>
            <a:endParaRPr lang="en-US"/>
          </a:p>
        </p:txBody>
      </p:sp>
      <p:sp>
        <p:nvSpPr>
          <p:cNvPr id="165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Embedded language</a:t>
            </a:r>
          </a:p>
        </p:txBody>
      </p:sp>
      <p:sp>
        <p:nvSpPr>
          <p:cNvPr id="165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Language itself has no input/output statements</a:t>
            </a:r>
          </a:p>
          <a:p>
            <a:pPr lvl="1"/>
            <a:r>
              <a:rPr lang="en-GB"/>
              <a:t>no </a:t>
            </a:r>
            <a:r>
              <a:rPr lang="en-GB">
                <a:latin typeface="Lucida Sans Typewriter" charset="0"/>
              </a:rPr>
              <a:t>print </a:t>
            </a:r>
            <a:r>
              <a:rPr lang="en-GB"/>
              <a:t>(!) </a:t>
            </a:r>
          </a:p>
          <a:p>
            <a:pPr lvl="1"/>
            <a:r>
              <a:rPr lang="en-GB"/>
              <a:t>delegated to host environment</a:t>
            </a:r>
          </a:p>
          <a:p>
            <a:pPr lvl="1"/>
            <a:endParaRPr lang="en-GB"/>
          </a:p>
          <a:p>
            <a:pPr lvl="1">
              <a:buFontTx/>
              <a:buNone/>
            </a:pPr>
            <a:r>
              <a:rPr lang="en-GB" b="1">
                <a:latin typeface="Lucida Sans Typewriter" charset="0"/>
              </a:rPr>
              <a:t>window.alert(“Hello World!”)</a:t>
            </a:r>
          </a:p>
        </p:txBody>
      </p:sp>
      <p:pic>
        <p:nvPicPr>
          <p:cNvPr id="1659915" name="Picture 11" descr="AlertBo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3775" y="5141913"/>
            <a:ext cx="4340225" cy="1716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BC4586-9A6D-3C44-A900-FDE4079374DB}" type="slidenum">
              <a:rPr lang="en-US"/>
              <a:pPr/>
              <a:t>11</a:t>
            </a:fld>
            <a:endParaRPr lang="en-US"/>
          </a:p>
        </p:txBody>
      </p:sp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Embedded language</a:t>
            </a:r>
          </a:p>
        </p:txBody>
      </p:sp>
      <p:sp>
        <p:nvSpPr>
          <p:cNvPr id="98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File </a:t>
            </a:r>
            <a:r>
              <a:rPr lang="en-US" b="1">
                <a:latin typeface="Lucida Sans Typewriter" charset="0"/>
              </a:rPr>
              <a:t>JSHelloWorld.js</a:t>
            </a:r>
            <a:r>
              <a:rPr lang="en-US" b="1"/>
              <a:t>:</a:t>
            </a:r>
          </a:p>
          <a:p>
            <a:pPr lvl="1">
              <a:buFontTx/>
              <a:buNone/>
            </a:pPr>
            <a:r>
              <a:rPr lang="en-GB" b="1">
                <a:latin typeface="Lucida Sans Typewriter" charset="0"/>
              </a:rPr>
              <a:t>window.alert(“Hello World!”);</a:t>
            </a:r>
            <a:endParaRPr lang="en-US"/>
          </a:p>
          <a:p>
            <a:r>
              <a:rPr lang="en-US"/>
              <a:t>HTML document executing this code:</a:t>
            </a:r>
          </a:p>
        </p:txBody>
      </p:sp>
      <p:sp>
        <p:nvSpPr>
          <p:cNvPr id="983048" name="Rectangle 8"/>
          <p:cNvSpPr>
            <a:spLocks noChangeArrowheads="1"/>
          </p:cNvSpPr>
          <p:nvPr/>
        </p:nvSpPr>
        <p:spPr bwMode="auto">
          <a:xfrm>
            <a:off x="685800" y="3586163"/>
            <a:ext cx="8305800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&lt;!DOCTYPE html </a:t>
            </a:r>
          </a:p>
          <a:p>
            <a:pPr algn="l"/>
            <a:r>
              <a:rPr lang="en-US" dirty="0"/>
              <a:t>	PUBLIC "-//W3C//DTD XHTML 1.0 Strict//EN" </a:t>
            </a:r>
          </a:p>
          <a:p>
            <a:pPr algn="l"/>
            <a:r>
              <a:rPr lang="en-US" dirty="0"/>
              <a:t>	"http://www.w3.org/TR/xhtml1/DTD/xhtml1-strict.dtd"&gt; </a:t>
            </a:r>
          </a:p>
          <a:p>
            <a:pPr algn="l"/>
            <a:r>
              <a:rPr lang="en-US" dirty="0"/>
              <a:t>&lt;html </a:t>
            </a:r>
            <a:r>
              <a:rPr lang="en-US" dirty="0" err="1"/>
              <a:t>xmlns</a:t>
            </a:r>
            <a:r>
              <a:rPr lang="en-US" dirty="0"/>
              <a:t>="http://www.w3.org/1999/xhtml"&gt; </a:t>
            </a:r>
          </a:p>
          <a:p>
            <a:pPr algn="l"/>
            <a:r>
              <a:rPr lang="en-US" dirty="0"/>
              <a:t> &lt;head&gt; </a:t>
            </a:r>
          </a:p>
          <a:p>
            <a:pPr algn="l"/>
            <a:r>
              <a:rPr lang="en-US" dirty="0"/>
              <a:t>   &lt;title&gt;</a:t>
            </a:r>
            <a:r>
              <a:rPr lang="en-US" dirty="0" err="1"/>
              <a:t>JSHelloWorld.html</a:t>
            </a:r>
            <a:r>
              <a:rPr lang="en-US" dirty="0"/>
              <a:t>&lt;/title&gt; </a:t>
            </a:r>
          </a:p>
          <a:p>
            <a:pPr algn="l"/>
            <a:r>
              <a:rPr lang="en-US" b="1" dirty="0"/>
              <a:t>   &lt;script type="text/</a:t>
            </a:r>
            <a:r>
              <a:rPr lang="en-US" b="1" dirty="0" err="1"/>
              <a:t>javascript</a:t>
            </a:r>
            <a:r>
              <a:rPr lang="en-US" b="1" dirty="0"/>
              <a:t>" </a:t>
            </a:r>
            <a:r>
              <a:rPr lang="en-US" b="1" dirty="0" err="1"/>
              <a:t>src</a:t>
            </a:r>
            <a:r>
              <a:rPr lang="en-US" b="1" dirty="0"/>
              <a:t>="</a:t>
            </a:r>
            <a:r>
              <a:rPr lang="en-US" b="1" dirty="0" err="1"/>
              <a:t>JSHelloWorld.js</a:t>
            </a:r>
            <a:r>
              <a:rPr lang="en-US" b="1" dirty="0"/>
              <a:t>"&gt;&lt;/script&gt; </a:t>
            </a:r>
          </a:p>
          <a:p>
            <a:pPr algn="l"/>
            <a:r>
              <a:rPr lang="en-US" dirty="0"/>
              <a:t> &lt;/head&gt; </a:t>
            </a:r>
          </a:p>
          <a:p>
            <a:pPr algn="l"/>
            <a:r>
              <a:rPr lang="en-US" dirty="0"/>
              <a:t> &lt;body&gt; </a:t>
            </a:r>
          </a:p>
          <a:p>
            <a:pPr algn="l"/>
            <a:r>
              <a:rPr lang="en-US" dirty="0"/>
              <a:t> &lt;/body&gt; </a:t>
            </a:r>
          </a:p>
          <a:p>
            <a:pPr algn="l"/>
            <a:r>
              <a:rPr lang="en-US" dirty="0"/>
              <a:t>&lt;/html&gt;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BD5280-8B3C-0247-A74D-607B251EF1F1}" type="slidenum">
              <a:rPr lang="en-US"/>
              <a:pPr/>
              <a:t>12</a:t>
            </a:fld>
            <a:endParaRPr lang="en-US"/>
          </a:p>
        </p:txBody>
      </p:sp>
      <p:sp>
        <p:nvSpPr>
          <p:cNvPr id="180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Other differences with Java</a:t>
            </a:r>
          </a:p>
        </p:txBody>
      </p:sp>
      <p:sp>
        <p:nvSpPr>
          <p:cNvPr id="180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limited safety features</a:t>
            </a:r>
          </a:p>
          <a:p>
            <a:pPr lvl="1">
              <a:lnSpc>
                <a:spcPct val="90000"/>
              </a:lnSpc>
            </a:pPr>
            <a:r>
              <a:rPr lang="en-GB"/>
              <a:t>declaring variables is optional</a:t>
            </a:r>
          </a:p>
          <a:p>
            <a:pPr>
              <a:lnSpc>
                <a:spcPct val="90000"/>
              </a:lnSpc>
            </a:pPr>
            <a:r>
              <a:rPr lang="en-GB"/>
              <a:t>dynamically typed:</a:t>
            </a:r>
          </a:p>
          <a:p>
            <a:pPr lvl="1">
              <a:lnSpc>
                <a:spcPct val="90000"/>
              </a:lnSpc>
            </a:pPr>
            <a:r>
              <a:rPr lang="en-GB"/>
              <a:t>untyped variables, typed variable values</a:t>
            </a:r>
          </a:p>
          <a:p>
            <a:pPr lvl="1">
              <a:lnSpc>
                <a:spcPct val="90000"/>
              </a:lnSpc>
            </a:pPr>
            <a:r>
              <a:rPr lang="en-GB"/>
              <a:t>many automatic type casts</a:t>
            </a:r>
          </a:p>
          <a:p>
            <a:pPr>
              <a:lnSpc>
                <a:spcPct val="90000"/>
              </a:lnSpc>
            </a:pPr>
            <a:r>
              <a:rPr lang="en-GB"/>
              <a:t>simplified types</a:t>
            </a:r>
          </a:p>
          <a:p>
            <a:pPr lvl="1">
              <a:lnSpc>
                <a:spcPct val="90000"/>
              </a:lnSpc>
            </a:pPr>
            <a:r>
              <a:rPr lang="en-GB"/>
              <a:t>no </a:t>
            </a:r>
            <a:r>
              <a:rPr lang="en-GB" b="1">
                <a:latin typeface="Lucida Sans Typewriter" charset="0"/>
              </a:rPr>
              <a:t>int</a:t>
            </a:r>
            <a:r>
              <a:rPr lang="en-GB"/>
              <a:t>, </a:t>
            </a:r>
            <a:r>
              <a:rPr lang="en-GB" b="1">
                <a:latin typeface="Lucida Sans Typewriter" charset="0"/>
              </a:rPr>
              <a:t>float</a:t>
            </a:r>
            <a:r>
              <a:rPr lang="en-GB"/>
              <a:t>, </a:t>
            </a:r>
            <a:r>
              <a:rPr lang="en-GB" b="1">
                <a:latin typeface="Lucida Sans Typewriter" charset="0"/>
              </a:rPr>
              <a:t>double</a:t>
            </a:r>
            <a:r>
              <a:rPr lang="en-GB"/>
              <a:t>, only </a:t>
            </a:r>
            <a:r>
              <a:rPr lang="en-GB" b="1">
                <a:latin typeface="Lucida Sans Typewriter" charset="0"/>
              </a:rPr>
              <a:t>Number</a:t>
            </a:r>
          </a:p>
          <a:p>
            <a:pPr lvl="1">
              <a:lnSpc>
                <a:spcPct val="90000"/>
              </a:lnSpc>
            </a:pPr>
            <a:r>
              <a:rPr lang="en-GB"/>
              <a:t>objects, no classes (!)</a:t>
            </a:r>
          </a:p>
          <a:p>
            <a:pPr>
              <a:lnSpc>
                <a:spcPct val="90000"/>
              </a:lnSpc>
            </a:pPr>
            <a:r>
              <a:rPr lang="en-GB"/>
              <a:t>no </a:t>
            </a:r>
            <a:r>
              <a:rPr lang="en-GB" b="1">
                <a:latin typeface="Lucida Sans Typewriter" charset="0"/>
              </a:rPr>
              <a:t>main()</a:t>
            </a:r>
            <a:r>
              <a:rPr lang="en-GB"/>
              <a:t> function/method</a:t>
            </a:r>
          </a:p>
          <a:p>
            <a:pPr lvl="1">
              <a:lnSpc>
                <a:spcPct val="90000"/>
              </a:lnSpc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JavaScript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</a:t>
            </a:r>
            <a:r>
              <a:rPr lang="en-US" sz="1800" b="1" dirty="0" err="1" smtClean="0">
                <a:latin typeface="Courier"/>
                <a:cs typeface="Courier"/>
              </a:rPr>
              <a:t>HighLow.js</a:t>
            </a: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var</a:t>
            </a:r>
            <a:r>
              <a:rPr lang="en-US" sz="1800" b="1" dirty="0" smtClean="0">
                <a:latin typeface="Courier"/>
                <a:cs typeface="Courier"/>
              </a:rPr>
              <a:t> </a:t>
            </a:r>
            <a:r>
              <a:rPr lang="en-US" sz="1800" b="1" dirty="0" err="1" smtClean="0">
                <a:latin typeface="Courier"/>
                <a:cs typeface="Courier"/>
              </a:rPr>
              <a:t>thinkingOf</a:t>
            </a:r>
            <a:r>
              <a:rPr lang="en-US" sz="1800" b="1" dirty="0" smtClean="0">
                <a:latin typeface="Courier"/>
                <a:cs typeface="Courier"/>
              </a:rPr>
              <a:t>;  // Number computer has chosen (1-1000)</a:t>
            </a: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var</a:t>
            </a:r>
            <a:r>
              <a:rPr lang="en-US" sz="1800" b="1" dirty="0" smtClean="0">
                <a:latin typeface="Courier"/>
                <a:cs typeface="Courier"/>
              </a:rPr>
              <a:t> guess;       // User's latest guess</a:t>
            </a: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Initialize the computer's number</a:t>
            </a: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thinkingOf</a:t>
            </a:r>
            <a:r>
              <a:rPr lang="en-US" sz="1800" b="1" dirty="0" smtClean="0">
                <a:latin typeface="Courier"/>
                <a:cs typeface="Courier"/>
              </a:rPr>
              <a:t> = </a:t>
            </a:r>
            <a:r>
              <a:rPr lang="en-US" sz="1800" b="1" dirty="0" err="1" smtClean="0">
                <a:latin typeface="Courier"/>
                <a:cs typeface="Courier"/>
              </a:rPr>
              <a:t>Math.ceil(Math.random</a:t>
            </a:r>
            <a:r>
              <a:rPr lang="en-US" sz="1800" b="1" dirty="0" smtClean="0">
                <a:latin typeface="Courier"/>
                <a:cs typeface="Courier"/>
              </a:rPr>
              <a:t>()*1000);</a:t>
            </a: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Play until user guesses the number</a:t>
            </a: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guess = </a:t>
            </a:r>
            <a:r>
              <a:rPr lang="en-US" sz="1800" b="1" dirty="0" err="1" smtClean="0">
                <a:latin typeface="Courier"/>
                <a:cs typeface="Courier"/>
              </a:rPr>
              <a:t>window.prompt("I'm</a:t>
            </a:r>
            <a:r>
              <a:rPr lang="en-US" sz="1800" b="1" dirty="0" smtClean="0">
                <a:latin typeface="Courier"/>
                <a:cs typeface="Courier"/>
              </a:rPr>
              <a:t> thinking of a number” +</a:t>
            </a:r>
            <a:br>
              <a:rPr lang="en-US" sz="1800" b="1" dirty="0" smtClean="0">
                <a:latin typeface="Courier"/>
                <a:cs typeface="Courier"/>
              </a:rPr>
            </a:br>
            <a:r>
              <a:rPr lang="en-US" sz="1800" b="1" dirty="0" smtClean="0">
                <a:latin typeface="Courier"/>
                <a:cs typeface="Courier"/>
              </a:rPr>
              <a:t>		       “ between 1 and 1000." +</a:t>
            </a: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                      "  What is it?", "");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ED1AF-A953-264E-A198-15F8570DFD1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Basic JavaScript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while (guess != </a:t>
            </a:r>
            <a:r>
              <a:rPr lang="en-US" sz="1600" b="1" dirty="0" err="1" smtClean="0">
                <a:latin typeface="Courier"/>
                <a:cs typeface="Courier"/>
              </a:rPr>
              <a:t>thinkingOf</a:t>
            </a:r>
            <a:r>
              <a:rPr lang="en-US" sz="1600" b="1" dirty="0" smtClean="0">
                <a:latin typeface="Courier"/>
                <a:cs typeface="Courier"/>
              </a:rPr>
              <a:t>) {</a:t>
            </a:r>
          </a:p>
          <a:p>
            <a:pPr>
              <a:buNone/>
            </a:pPr>
            <a:endParaRPr lang="en-US" sz="16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// Evaluate the user's guess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if (guess &lt; </a:t>
            </a:r>
            <a:r>
              <a:rPr lang="en-US" sz="1600" b="1" dirty="0" err="1" smtClean="0">
                <a:latin typeface="Courier"/>
                <a:cs typeface="Courier"/>
              </a:rPr>
              <a:t>thinkingOf</a:t>
            </a:r>
            <a:r>
              <a:rPr lang="en-US" sz="1600" b="1" dirty="0" smtClean="0">
                <a:latin typeface="Courier"/>
                <a:cs typeface="Courier"/>
              </a:rPr>
              <a:t>) {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guess = </a:t>
            </a:r>
            <a:r>
              <a:rPr lang="en-US" sz="1600" b="1" dirty="0" err="1" smtClean="0">
                <a:latin typeface="Courier"/>
                <a:cs typeface="Courier"/>
              </a:rPr>
              <a:t>window.prompt("Your</a:t>
            </a:r>
            <a:r>
              <a:rPr lang="en-US" sz="1600" b="1" dirty="0" smtClean="0">
                <a:latin typeface="Courier"/>
                <a:cs typeface="Courier"/>
              </a:rPr>
              <a:t> guess of " + guess +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                      " was too low.  Guess again.", "");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}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else {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guess = </a:t>
            </a:r>
            <a:r>
              <a:rPr lang="en-US" sz="1600" b="1" dirty="0" err="1" smtClean="0">
                <a:latin typeface="Courier"/>
                <a:cs typeface="Courier"/>
              </a:rPr>
              <a:t>window.prompt("Your</a:t>
            </a:r>
            <a:r>
              <a:rPr lang="en-US" sz="1600" b="1" dirty="0" smtClean="0">
                <a:latin typeface="Courier"/>
                <a:cs typeface="Courier"/>
              </a:rPr>
              <a:t> guess of " + guess +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                      " was too high.  Guess again.", "");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}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}</a:t>
            </a:r>
          </a:p>
          <a:p>
            <a:pPr>
              <a:buNone/>
            </a:pPr>
            <a:endParaRPr lang="en-US" sz="16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// Game over; congratulate the user</a:t>
            </a:r>
          </a:p>
          <a:p>
            <a:pPr>
              <a:buNone/>
            </a:pPr>
            <a:r>
              <a:rPr lang="en-US" sz="1600" b="1" dirty="0" err="1" smtClean="0">
                <a:latin typeface="Courier"/>
                <a:cs typeface="Courier"/>
              </a:rPr>
              <a:t>window.alert(guess</a:t>
            </a:r>
            <a:r>
              <a:rPr lang="en-US" sz="1600" b="1" dirty="0" smtClean="0">
                <a:latin typeface="Courier"/>
                <a:cs typeface="Courier"/>
              </a:rPr>
              <a:t> + " is correct!");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ED1AF-A953-264E-A198-15F8570DFD1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" y="6338887"/>
            <a:ext cx="480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rgbClr val="008080"/>
                </a:solidFill>
              </a:rPr>
              <a:t>Notice that there is no main() function/method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JavaScript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</a:t>
            </a:r>
            <a:r>
              <a:rPr lang="en-US" sz="1800" b="1" dirty="0" err="1" smtClean="0">
                <a:latin typeface="Courier"/>
                <a:cs typeface="Courier"/>
              </a:rPr>
              <a:t>HighLow.js</a:t>
            </a: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var</a:t>
            </a:r>
            <a:r>
              <a:rPr lang="en-US" sz="1800" b="1" dirty="0" smtClean="0">
                <a:latin typeface="Courier"/>
                <a:cs typeface="Courier"/>
              </a:rPr>
              <a:t> </a:t>
            </a:r>
            <a:r>
              <a:rPr lang="en-US" sz="1800" b="1" dirty="0" err="1" smtClean="0">
                <a:latin typeface="Courier"/>
                <a:cs typeface="Courier"/>
              </a:rPr>
              <a:t>thinkingOf</a:t>
            </a:r>
            <a:r>
              <a:rPr lang="en-US" sz="1800" b="1" dirty="0" smtClean="0">
                <a:latin typeface="Courier"/>
                <a:cs typeface="Courier"/>
              </a:rPr>
              <a:t>;  // Number computer has chosen (1-1000)</a:t>
            </a: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var</a:t>
            </a:r>
            <a:r>
              <a:rPr lang="en-US" sz="1800" b="1" dirty="0" smtClean="0">
                <a:latin typeface="Courier"/>
                <a:cs typeface="Courier"/>
              </a:rPr>
              <a:t> guess;       // User's latest guess</a:t>
            </a: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Initialize the computer's number</a:t>
            </a: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thinkingOf</a:t>
            </a:r>
            <a:r>
              <a:rPr lang="en-US" sz="1800" b="1" dirty="0" smtClean="0">
                <a:latin typeface="Courier"/>
                <a:cs typeface="Courier"/>
              </a:rPr>
              <a:t> = </a:t>
            </a:r>
            <a:r>
              <a:rPr lang="en-US" sz="1800" b="1" dirty="0" err="1" smtClean="0">
                <a:latin typeface="Courier"/>
                <a:cs typeface="Courier"/>
              </a:rPr>
              <a:t>Math.ceil(Math.random</a:t>
            </a:r>
            <a:r>
              <a:rPr lang="en-US" sz="1800" b="1" dirty="0" smtClean="0">
                <a:latin typeface="Courier"/>
                <a:cs typeface="Courier"/>
              </a:rPr>
              <a:t>()*1000);</a:t>
            </a: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Play until user guesses the number</a:t>
            </a: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guess = </a:t>
            </a:r>
            <a:r>
              <a:rPr lang="en-US" sz="1800" b="1" dirty="0" err="1" smtClean="0">
                <a:latin typeface="Courier"/>
                <a:cs typeface="Courier"/>
              </a:rPr>
              <a:t>window.prompt("I'm</a:t>
            </a:r>
            <a:r>
              <a:rPr lang="en-US" sz="1800" b="1" dirty="0" smtClean="0">
                <a:latin typeface="Courier"/>
                <a:cs typeface="Courier"/>
              </a:rPr>
              <a:t> thinking of a number” +</a:t>
            </a:r>
            <a:br>
              <a:rPr lang="en-US" sz="1800" b="1" dirty="0" smtClean="0">
                <a:latin typeface="Courier"/>
                <a:cs typeface="Courier"/>
              </a:rPr>
            </a:br>
            <a:r>
              <a:rPr lang="en-US" sz="1800" b="1" dirty="0" smtClean="0">
                <a:latin typeface="Courier"/>
                <a:cs typeface="Courier"/>
              </a:rPr>
              <a:t>		       “ between 1 and 1000." +</a:t>
            </a: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                      "  What is it?", "");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ED1AF-A953-264E-A198-15F8570DFD1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457200" y="1219200"/>
            <a:ext cx="1927225" cy="5334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444750" y="1255712"/>
            <a:ext cx="464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rgbClr val="008080"/>
                </a:solidFill>
              </a:rPr>
              <a:t>Comments like Java/C++ (/* */ also allowed)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JavaScript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</a:t>
            </a:r>
            <a:r>
              <a:rPr lang="en-US" sz="1800" b="1" dirty="0" err="1" smtClean="0">
                <a:latin typeface="Courier"/>
                <a:cs typeface="Courier"/>
              </a:rPr>
              <a:t>HighLow.js</a:t>
            </a: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var</a:t>
            </a:r>
            <a:r>
              <a:rPr lang="en-US" sz="1800" b="1" dirty="0" smtClean="0">
                <a:latin typeface="Courier"/>
                <a:cs typeface="Courier"/>
              </a:rPr>
              <a:t> </a:t>
            </a:r>
            <a:r>
              <a:rPr lang="en-US" sz="1800" b="1" dirty="0" err="1" smtClean="0">
                <a:latin typeface="Courier"/>
                <a:cs typeface="Courier"/>
              </a:rPr>
              <a:t>thinkingOf</a:t>
            </a:r>
            <a:r>
              <a:rPr lang="en-US" sz="1800" b="1" dirty="0" smtClean="0">
                <a:latin typeface="Courier"/>
                <a:cs typeface="Courier"/>
              </a:rPr>
              <a:t>;  // Number computer has chosen (1-1000)</a:t>
            </a: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var</a:t>
            </a:r>
            <a:r>
              <a:rPr lang="en-US" sz="1800" b="1" dirty="0" smtClean="0">
                <a:latin typeface="Courier"/>
                <a:cs typeface="Courier"/>
              </a:rPr>
              <a:t> guess;       // User's latest guess</a:t>
            </a: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Initialize the computer's number</a:t>
            </a: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thinkingOf</a:t>
            </a:r>
            <a:r>
              <a:rPr lang="en-US" sz="1800" b="1" dirty="0" smtClean="0">
                <a:latin typeface="Courier"/>
                <a:cs typeface="Courier"/>
              </a:rPr>
              <a:t> = </a:t>
            </a:r>
            <a:r>
              <a:rPr lang="en-US" sz="1800" b="1" dirty="0" err="1" smtClean="0">
                <a:latin typeface="Courier"/>
                <a:cs typeface="Courier"/>
              </a:rPr>
              <a:t>Math.ceil(Math.random</a:t>
            </a:r>
            <a:r>
              <a:rPr lang="en-US" sz="1800" b="1" dirty="0" smtClean="0">
                <a:latin typeface="Courier"/>
                <a:cs typeface="Courier"/>
              </a:rPr>
              <a:t>()*1000);</a:t>
            </a: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Play until user guesses the number</a:t>
            </a: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guess = </a:t>
            </a:r>
            <a:r>
              <a:rPr lang="en-US" sz="1800" b="1" dirty="0" err="1" smtClean="0">
                <a:latin typeface="Courier"/>
                <a:cs typeface="Courier"/>
              </a:rPr>
              <a:t>window.prompt("I'm</a:t>
            </a:r>
            <a:r>
              <a:rPr lang="en-US" sz="1800" b="1" dirty="0" smtClean="0">
                <a:latin typeface="Courier"/>
                <a:cs typeface="Courier"/>
              </a:rPr>
              <a:t> thinking of a number” +</a:t>
            </a:r>
            <a:br>
              <a:rPr lang="en-US" sz="1800" b="1" dirty="0" smtClean="0">
                <a:latin typeface="Courier"/>
                <a:cs typeface="Courier"/>
              </a:rPr>
            </a:br>
            <a:r>
              <a:rPr lang="en-US" sz="1800" b="1" dirty="0" smtClean="0">
                <a:latin typeface="Courier"/>
                <a:cs typeface="Courier"/>
              </a:rPr>
              <a:t>		       “ between 1 and 1000." +</a:t>
            </a: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                      "  What is it?", "");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ED1AF-A953-264E-A198-15F8570DFD1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152400" y="1905000"/>
            <a:ext cx="2533650" cy="8382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334785" y="939447"/>
            <a:ext cx="382801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rgbClr val="008080"/>
                </a:solidFill>
              </a:rPr>
              <a:t>Variable declarations:</a:t>
            </a:r>
          </a:p>
          <a:p>
            <a:pPr algn="l">
              <a:buFontTx/>
              <a:buChar char="-"/>
            </a:pPr>
            <a:r>
              <a:rPr lang="en-US" dirty="0">
                <a:solidFill>
                  <a:srgbClr val="008080"/>
                </a:solidFill>
              </a:rPr>
              <a:t> Not required</a:t>
            </a:r>
          </a:p>
          <a:p>
            <a:pPr algn="l">
              <a:buFontTx/>
              <a:buChar char="-"/>
            </a:pPr>
            <a:r>
              <a:rPr lang="en-US" dirty="0">
                <a:solidFill>
                  <a:srgbClr val="008080"/>
                </a:solidFill>
              </a:rPr>
              <a:t> Data type not specified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2581688" y="1447800"/>
            <a:ext cx="618711" cy="550333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JavaScript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</a:t>
            </a:r>
            <a:r>
              <a:rPr lang="en-US" sz="1800" b="1" dirty="0" err="1" smtClean="0">
                <a:latin typeface="Courier"/>
                <a:cs typeface="Courier"/>
              </a:rPr>
              <a:t>HighLow.js</a:t>
            </a: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var</a:t>
            </a:r>
            <a:r>
              <a:rPr lang="en-US" sz="1800" b="1" dirty="0" smtClean="0">
                <a:latin typeface="Courier"/>
                <a:cs typeface="Courier"/>
              </a:rPr>
              <a:t> </a:t>
            </a:r>
            <a:r>
              <a:rPr lang="en-US" sz="1800" b="1" dirty="0" err="1" smtClean="0">
                <a:latin typeface="Courier"/>
                <a:cs typeface="Courier"/>
              </a:rPr>
              <a:t>thinkingOf</a:t>
            </a:r>
            <a:r>
              <a:rPr lang="en-US" sz="1800" b="1" dirty="0" smtClean="0">
                <a:latin typeface="Courier"/>
                <a:cs typeface="Courier"/>
              </a:rPr>
              <a:t>;  // Number computer has chosen (1-1000)</a:t>
            </a: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var</a:t>
            </a:r>
            <a:r>
              <a:rPr lang="en-US" sz="1800" b="1" dirty="0" smtClean="0">
                <a:latin typeface="Courier"/>
                <a:cs typeface="Courier"/>
              </a:rPr>
              <a:t> guess;       // User's latest guess</a:t>
            </a: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Initialize the computer's number</a:t>
            </a: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thinkingOf</a:t>
            </a:r>
            <a:r>
              <a:rPr lang="en-US" sz="1800" b="1" dirty="0" smtClean="0">
                <a:latin typeface="Courier"/>
                <a:cs typeface="Courier"/>
              </a:rPr>
              <a:t> = </a:t>
            </a:r>
            <a:r>
              <a:rPr lang="en-US" sz="1800" b="1" dirty="0" err="1" smtClean="0">
                <a:latin typeface="Courier"/>
                <a:cs typeface="Courier"/>
              </a:rPr>
              <a:t>Math.ceil(Math.random</a:t>
            </a:r>
            <a:r>
              <a:rPr lang="en-US" sz="1800" b="1" dirty="0" smtClean="0">
                <a:latin typeface="Courier"/>
                <a:cs typeface="Courier"/>
              </a:rPr>
              <a:t>()*1000);</a:t>
            </a: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Play until user guesses the number</a:t>
            </a: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guess = </a:t>
            </a:r>
            <a:r>
              <a:rPr lang="en-US" sz="1800" b="1" dirty="0" err="1" smtClean="0">
                <a:latin typeface="Courier"/>
                <a:cs typeface="Courier"/>
              </a:rPr>
              <a:t>window.prompt("I'm</a:t>
            </a:r>
            <a:r>
              <a:rPr lang="en-US" sz="1800" b="1" dirty="0" smtClean="0">
                <a:latin typeface="Courier"/>
                <a:cs typeface="Courier"/>
              </a:rPr>
              <a:t> thinking of a number” +</a:t>
            </a:r>
            <a:br>
              <a:rPr lang="en-US" sz="1800" b="1" dirty="0" smtClean="0">
                <a:latin typeface="Courier"/>
                <a:cs typeface="Courier"/>
              </a:rPr>
            </a:br>
            <a:r>
              <a:rPr lang="en-US" sz="1800" b="1" dirty="0" smtClean="0">
                <a:latin typeface="Courier"/>
                <a:cs typeface="Courier"/>
              </a:rPr>
              <a:t>		       “ between 1 and 1000." +</a:t>
            </a: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                      "  What is it?", "");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ED1AF-A953-264E-A198-15F8570DFD1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473325" y="1981200"/>
            <a:ext cx="152400" cy="3810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752600" y="2362200"/>
            <a:ext cx="228600" cy="3048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248400" y="3276600"/>
            <a:ext cx="228600" cy="3810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324600" y="4953000"/>
            <a:ext cx="152400" cy="3048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496050" y="2362200"/>
            <a:ext cx="2724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rgbClr val="008080"/>
                </a:solidFill>
              </a:rPr>
              <a:t>Semi-colons are usually</a:t>
            </a:r>
          </a:p>
          <a:p>
            <a:pPr algn="l"/>
            <a:r>
              <a:rPr lang="en-US" dirty="0">
                <a:solidFill>
                  <a:srgbClr val="008080"/>
                </a:solidFill>
              </a:rPr>
              <a:t>not required, but always</a:t>
            </a:r>
          </a:p>
          <a:p>
            <a:pPr algn="l"/>
            <a:r>
              <a:rPr lang="en-US" dirty="0">
                <a:solidFill>
                  <a:srgbClr val="008080"/>
                </a:solidFill>
              </a:rPr>
              <a:t>allowed at statement end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 flipV="1">
            <a:off x="2743200" y="2209800"/>
            <a:ext cx="3733800" cy="457200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 flipV="1">
            <a:off x="2168524" y="2514600"/>
            <a:ext cx="4308475" cy="228600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6553199" y="3276600"/>
            <a:ext cx="304799" cy="152400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>
            <a:off x="6553200" y="3276600"/>
            <a:ext cx="304800" cy="1828800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JavaScript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</a:t>
            </a:r>
            <a:r>
              <a:rPr lang="en-US" sz="1800" b="1" dirty="0" err="1" smtClean="0">
                <a:latin typeface="Courier"/>
                <a:cs typeface="Courier"/>
              </a:rPr>
              <a:t>HighLow.js</a:t>
            </a: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var</a:t>
            </a:r>
            <a:r>
              <a:rPr lang="en-US" sz="1800" b="1" dirty="0" smtClean="0">
                <a:latin typeface="Courier"/>
                <a:cs typeface="Courier"/>
              </a:rPr>
              <a:t> </a:t>
            </a:r>
            <a:r>
              <a:rPr lang="en-US" sz="1800" b="1" dirty="0" err="1" smtClean="0">
                <a:latin typeface="Courier"/>
                <a:cs typeface="Courier"/>
              </a:rPr>
              <a:t>thinkingOf</a:t>
            </a:r>
            <a:r>
              <a:rPr lang="en-US" sz="1800" b="1" dirty="0" smtClean="0">
                <a:latin typeface="Courier"/>
                <a:cs typeface="Courier"/>
              </a:rPr>
              <a:t>;  // Number computer has chosen (1-1000)</a:t>
            </a: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var</a:t>
            </a:r>
            <a:r>
              <a:rPr lang="en-US" sz="1800" b="1" dirty="0" smtClean="0">
                <a:latin typeface="Courier"/>
                <a:cs typeface="Courier"/>
              </a:rPr>
              <a:t> guess;       // User's latest guess</a:t>
            </a: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Initialize the computer's number</a:t>
            </a: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thinkingOf</a:t>
            </a:r>
            <a:r>
              <a:rPr lang="en-US" sz="1800" b="1" dirty="0" smtClean="0">
                <a:latin typeface="Courier"/>
                <a:cs typeface="Courier"/>
              </a:rPr>
              <a:t> = </a:t>
            </a:r>
            <a:r>
              <a:rPr lang="en-US" sz="1800" b="1" dirty="0" err="1" smtClean="0">
                <a:latin typeface="Courier"/>
                <a:cs typeface="Courier"/>
              </a:rPr>
              <a:t>Math.ceil(Math.random</a:t>
            </a:r>
            <a:r>
              <a:rPr lang="en-US" sz="1800" b="1" dirty="0" smtClean="0">
                <a:latin typeface="Courier"/>
                <a:cs typeface="Courier"/>
              </a:rPr>
              <a:t>()*1000);</a:t>
            </a: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Play until user guesses the number</a:t>
            </a: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guess = </a:t>
            </a:r>
            <a:r>
              <a:rPr lang="en-US" sz="1800" b="1" dirty="0" err="1" smtClean="0">
                <a:latin typeface="Courier"/>
                <a:cs typeface="Courier"/>
              </a:rPr>
              <a:t>window.prompt("I'm</a:t>
            </a:r>
            <a:r>
              <a:rPr lang="en-US" sz="1800" b="1" dirty="0" smtClean="0">
                <a:latin typeface="Courier"/>
                <a:cs typeface="Courier"/>
              </a:rPr>
              <a:t> thinking of a number” +</a:t>
            </a:r>
            <a:br>
              <a:rPr lang="en-US" sz="1800" b="1" dirty="0" smtClean="0">
                <a:latin typeface="Courier"/>
                <a:cs typeface="Courier"/>
              </a:rPr>
            </a:br>
            <a:r>
              <a:rPr lang="en-US" sz="1800" b="1" dirty="0" smtClean="0">
                <a:latin typeface="Courier"/>
                <a:cs typeface="Courier"/>
              </a:rPr>
              <a:t>		       “ between 1 and 1000." +</a:t>
            </a: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                      "  What is it?", "");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ED1AF-A953-264E-A198-15F8570DFD1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5729288"/>
            <a:ext cx="419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rgbClr val="008080"/>
                </a:solidFill>
              </a:rPr>
              <a:t>Arithmetic operators same as Java/C++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1981200" y="3810000"/>
            <a:ext cx="152400" cy="1371600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H="1" flipV="1">
            <a:off x="1524000" y="4724400"/>
            <a:ext cx="228600" cy="533400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066925" y="3330575"/>
            <a:ext cx="152400" cy="3048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371600" y="4343400"/>
            <a:ext cx="228600" cy="2286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410200" y="3330575"/>
            <a:ext cx="228600" cy="3048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V="1">
            <a:off x="2133600" y="3733800"/>
            <a:ext cx="3124200" cy="14478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JavaScript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</a:t>
            </a:r>
            <a:r>
              <a:rPr lang="en-US" sz="1800" b="1" dirty="0" err="1" smtClean="0">
                <a:latin typeface="Courier"/>
                <a:cs typeface="Courier"/>
              </a:rPr>
              <a:t>HighLow.js</a:t>
            </a: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var</a:t>
            </a:r>
            <a:r>
              <a:rPr lang="en-US" sz="1800" b="1" dirty="0" smtClean="0">
                <a:latin typeface="Courier"/>
                <a:cs typeface="Courier"/>
              </a:rPr>
              <a:t> </a:t>
            </a:r>
            <a:r>
              <a:rPr lang="en-US" sz="1800" b="1" dirty="0" err="1" smtClean="0">
                <a:latin typeface="Courier"/>
                <a:cs typeface="Courier"/>
              </a:rPr>
              <a:t>thinkingOf</a:t>
            </a:r>
            <a:r>
              <a:rPr lang="en-US" sz="1800" b="1" dirty="0" smtClean="0">
                <a:latin typeface="Courier"/>
                <a:cs typeface="Courier"/>
              </a:rPr>
              <a:t>;  // Number computer has chosen (1-1000)</a:t>
            </a: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var</a:t>
            </a:r>
            <a:r>
              <a:rPr lang="en-US" sz="1800" b="1" dirty="0" smtClean="0">
                <a:latin typeface="Courier"/>
                <a:cs typeface="Courier"/>
              </a:rPr>
              <a:t> guess;       // User's latest guess</a:t>
            </a: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Initialize the computer's number</a:t>
            </a: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thinkingOf</a:t>
            </a:r>
            <a:r>
              <a:rPr lang="en-US" sz="1800" b="1" dirty="0" smtClean="0">
                <a:latin typeface="Courier"/>
                <a:cs typeface="Courier"/>
              </a:rPr>
              <a:t> = </a:t>
            </a:r>
            <a:r>
              <a:rPr lang="en-US" sz="1800" b="1" dirty="0" err="1" smtClean="0">
                <a:latin typeface="Courier"/>
                <a:cs typeface="Courier"/>
              </a:rPr>
              <a:t>Math.ceil(Math.random</a:t>
            </a:r>
            <a:r>
              <a:rPr lang="en-US" sz="1800" b="1" dirty="0" smtClean="0">
                <a:latin typeface="Courier"/>
                <a:cs typeface="Courier"/>
              </a:rPr>
              <a:t>()*1000);</a:t>
            </a: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Play until user guesses the number</a:t>
            </a: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guess = </a:t>
            </a:r>
            <a:r>
              <a:rPr lang="en-US" sz="1800" b="1" dirty="0" err="1" smtClean="0">
                <a:latin typeface="Courier"/>
                <a:cs typeface="Courier"/>
              </a:rPr>
              <a:t>window.prompt("I'm</a:t>
            </a:r>
            <a:r>
              <a:rPr lang="en-US" sz="1800" b="1" dirty="0" smtClean="0">
                <a:latin typeface="Courier"/>
                <a:cs typeface="Courier"/>
              </a:rPr>
              <a:t> thinking of a number” +</a:t>
            </a:r>
            <a:br>
              <a:rPr lang="en-US" sz="1800" b="1" dirty="0" smtClean="0">
                <a:latin typeface="Courier"/>
                <a:cs typeface="Courier"/>
              </a:rPr>
            </a:br>
            <a:r>
              <a:rPr lang="en-US" sz="1800" b="1" dirty="0" smtClean="0">
                <a:latin typeface="Courier"/>
                <a:cs typeface="Courier"/>
              </a:rPr>
              <a:t>		       “ between 1 and 1000." +</a:t>
            </a: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                      "  What is it?", "");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ED1AF-A953-264E-A198-15F8570DFD1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239000" y="4351337"/>
            <a:ext cx="228600" cy="3048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829050" y="5683250"/>
            <a:ext cx="318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rgbClr val="008080"/>
                </a:solidFill>
              </a:rPr>
              <a:t>String concatenation operator</a:t>
            </a:r>
          </a:p>
          <a:p>
            <a:pPr algn="l"/>
            <a:r>
              <a:rPr lang="en-US" dirty="0">
                <a:solidFill>
                  <a:srgbClr val="008080"/>
                </a:solidFill>
              </a:rPr>
              <a:t>as well as addition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V="1">
            <a:off x="6477000" y="4800599"/>
            <a:ext cx="838200" cy="914399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477000" y="4572000"/>
            <a:ext cx="228600" cy="3048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V="1">
            <a:off x="6172201" y="5029200"/>
            <a:ext cx="304800" cy="685800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DDBCFB-1E81-D84A-9B4A-2134138C6A4E}" type="slidenum">
              <a:rPr lang="en-US"/>
              <a:pPr/>
              <a:t>2</a:t>
            </a:fld>
            <a:endParaRPr lang="en-US"/>
          </a:p>
        </p:txBody>
      </p:sp>
      <p:sp>
        <p:nvSpPr>
          <p:cNvPr id="8192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8192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/>
              <a:t>Today</a:t>
            </a:r>
            <a:endParaRPr lang="en-GB" sz="2800" dirty="0" smtClean="0"/>
          </a:p>
          <a:p>
            <a:pPr lvl="1"/>
            <a:r>
              <a:rPr lang="en-GB" sz="2400" dirty="0" smtClean="0"/>
              <a:t>Web trends</a:t>
            </a:r>
          </a:p>
          <a:p>
            <a:pPr lvl="2"/>
            <a:r>
              <a:rPr lang="en-GB" sz="2000" dirty="0" smtClean="0"/>
              <a:t>Examples of </a:t>
            </a:r>
            <a:r>
              <a:rPr lang="en-GB" sz="2000" dirty="0" smtClean="0"/>
              <a:t>why and when you need</a:t>
            </a:r>
            <a:r>
              <a:rPr lang="en-GB" sz="2000" dirty="0" smtClean="0"/>
              <a:t> JavaScript</a:t>
            </a:r>
          </a:p>
          <a:p>
            <a:pPr lvl="1"/>
            <a:r>
              <a:rPr lang="en-GB" sz="2400" dirty="0" smtClean="0"/>
              <a:t>JavaScript </a:t>
            </a:r>
            <a:r>
              <a:rPr lang="en-GB" sz="2400" dirty="0"/>
              <a:t>basics</a:t>
            </a:r>
            <a:endParaRPr lang="en-GB" sz="2400" dirty="0" smtClean="0"/>
          </a:p>
          <a:p>
            <a:pPr lvl="2"/>
            <a:r>
              <a:rPr lang="en-GB" sz="2000" dirty="0" smtClean="0"/>
              <a:t>Differences with Java</a:t>
            </a:r>
          </a:p>
          <a:p>
            <a:pPr lvl="2"/>
            <a:r>
              <a:rPr lang="en-GB" sz="2000" dirty="0" smtClean="0"/>
              <a:t>JavaScript host and other objects</a:t>
            </a:r>
          </a:p>
          <a:p>
            <a:pPr lvl="2"/>
            <a:r>
              <a:rPr lang="en-GB" sz="2000" dirty="0" smtClean="0"/>
              <a:t>JavaScript development </a:t>
            </a:r>
            <a:r>
              <a:rPr lang="en-GB" sz="2000" dirty="0"/>
              <a:t>in </a:t>
            </a:r>
            <a:r>
              <a:rPr lang="en-GB" sz="2000" dirty="0" smtClean="0"/>
              <a:t>practice </a:t>
            </a:r>
          </a:p>
          <a:p>
            <a:pPr lvl="3"/>
            <a:r>
              <a:rPr lang="en-GB" sz="1600" dirty="0" smtClean="0"/>
              <a:t>(lab &amp; assignment. 3)</a:t>
            </a:r>
          </a:p>
          <a:p>
            <a:r>
              <a:rPr lang="en-GB" sz="2800" dirty="0"/>
              <a:t>Tomorrow</a:t>
            </a:r>
          </a:p>
          <a:p>
            <a:pPr lvl="1"/>
            <a:r>
              <a:rPr lang="en-GB" sz="2400" dirty="0"/>
              <a:t>Event </a:t>
            </a:r>
            <a:r>
              <a:rPr lang="en-GB" sz="2400" dirty="0" smtClean="0"/>
              <a:t>programming</a:t>
            </a:r>
          </a:p>
          <a:p>
            <a:pPr lvl="1"/>
            <a:r>
              <a:rPr lang="en-GB" sz="2400" dirty="0" smtClean="0"/>
              <a:t>DOM</a:t>
            </a:r>
          </a:p>
          <a:p>
            <a:pPr lvl="1"/>
            <a:r>
              <a:rPr lang="en-GB" sz="2400" dirty="0"/>
              <a:t>AJAX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0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JavaScript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</a:t>
            </a:r>
            <a:r>
              <a:rPr lang="en-US" sz="1800" b="1" dirty="0" err="1" smtClean="0">
                <a:latin typeface="Courier"/>
                <a:cs typeface="Courier"/>
              </a:rPr>
              <a:t>HighLow.js</a:t>
            </a: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var</a:t>
            </a:r>
            <a:r>
              <a:rPr lang="en-US" sz="1800" b="1" dirty="0" smtClean="0">
                <a:latin typeface="Courier"/>
                <a:cs typeface="Courier"/>
              </a:rPr>
              <a:t> </a:t>
            </a:r>
            <a:r>
              <a:rPr lang="en-US" sz="1800" b="1" dirty="0" err="1" smtClean="0">
                <a:latin typeface="Courier"/>
                <a:cs typeface="Courier"/>
              </a:rPr>
              <a:t>thinkingOf</a:t>
            </a:r>
            <a:r>
              <a:rPr lang="en-US" sz="1800" b="1" dirty="0" smtClean="0">
                <a:latin typeface="Courier"/>
                <a:cs typeface="Courier"/>
              </a:rPr>
              <a:t>;  // Number computer has chosen (1-1000)</a:t>
            </a: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var</a:t>
            </a:r>
            <a:r>
              <a:rPr lang="en-US" sz="1800" b="1" dirty="0" smtClean="0">
                <a:latin typeface="Courier"/>
                <a:cs typeface="Courier"/>
              </a:rPr>
              <a:t> guess;       // User's latest guess</a:t>
            </a: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Initialize the computer's number</a:t>
            </a: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thinkingOf</a:t>
            </a:r>
            <a:r>
              <a:rPr lang="en-US" sz="1800" b="1" dirty="0" smtClean="0">
                <a:latin typeface="Courier"/>
                <a:cs typeface="Courier"/>
              </a:rPr>
              <a:t> = </a:t>
            </a:r>
            <a:r>
              <a:rPr lang="en-US" sz="1800" b="1" dirty="0" err="1" smtClean="0">
                <a:latin typeface="Courier"/>
                <a:cs typeface="Courier"/>
              </a:rPr>
              <a:t>Math.ceil(Math.random</a:t>
            </a:r>
            <a:r>
              <a:rPr lang="en-US" sz="1800" b="1" dirty="0" smtClean="0">
                <a:latin typeface="Courier"/>
                <a:cs typeface="Courier"/>
              </a:rPr>
              <a:t>()*1000);</a:t>
            </a: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Play until user guesses the number</a:t>
            </a: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guess = </a:t>
            </a:r>
            <a:r>
              <a:rPr lang="en-US" sz="1800" b="1" dirty="0" err="1" smtClean="0">
                <a:latin typeface="Courier"/>
                <a:cs typeface="Courier"/>
              </a:rPr>
              <a:t>window.prompt("I'm</a:t>
            </a:r>
            <a:r>
              <a:rPr lang="en-US" sz="1800" b="1" dirty="0" smtClean="0">
                <a:latin typeface="Courier"/>
                <a:cs typeface="Courier"/>
              </a:rPr>
              <a:t> thinking of a number” +</a:t>
            </a:r>
            <a:br>
              <a:rPr lang="en-US" sz="1800" b="1" dirty="0" smtClean="0">
                <a:latin typeface="Courier"/>
                <a:cs typeface="Courier"/>
              </a:rPr>
            </a:br>
            <a:r>
              <a:rPr lang="en-US" sz="1800" b="1" dirty="0" smtClean="0">
                <a:latin typeface="Courier"/>
                <a:cs typeface="Courier"/>
              </a:rPr>
              <a:t>		       “ between 1 and 1000." +</a:t>
            </a: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                      "  What is it?", "");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ED1AF-A953-264E-A198-15F8570DFD1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562350" y="3290887"/>
            <a:ext cx="2838450" cy="3810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314950" y="2667000"/>
            <a:ext cx="375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rgbClr val="008080"/>
                </a:solidFill>
              </a:rPr>
              <a:t>Arguments can be any expressions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594350" y="4953000"/>
            <a:ext cx="152400" cy="3048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451350" y="5410200"/>
            <a:ext cx="3930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rgbClr val="008080"/>
                </a:solidFill>
              </a:rPr>
              <a:t>Argument lists are comma-separated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JavaScript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</a:t>
            </a:r>
            <a:r>
              <a:rPr lang="en-US" sz="1800" b="1" dirty="0" err="1" smtClean="0">
                <a:latin typeface="Courier"/>
                <a:cs typeface="Courier"/>
              </a:rPr>
              <a:t>HighLow.js</a:t>
            </a: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var</a:t>
            </a:r>
            <a:r>
              <a:rPr lang="en-US" sz="1800" b="1" dirty="0" smtClean="0">
                <a:latin typeface="Courier"/>
                <a:cs typeface="Courier"/>
              </a:rPr>
              <a:t> </a:t>
            </a:r>
            <a:r>
              <a:rPr lang="en-US" sz="1800" b="1" dirty="0" err="1" smtClean="0">
                <a:latin typeface="Courier"/>
                <a:cs typeface="Courier"/>
              </a:rPr>
              <a:t>thinkingOf</a:t>
            </a:r>
            <a:r>
              <a:rPr lang="en-US" sz="1800" b="1" dirty="0" smtClean="0">
                <a:latin typeface="Courier"/>
                <a:cs typeface="Courier"/>
              </a:rPr>
              <a:t>;  // Number computer has chosen (1-1000)</a:t>
            </a: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var</a:t>
            </a:r>
            <a:r>
              <a:rPr lang="en-US" sz="1800" b="1" dirty="0" smtClean="0">
                <a:latin typeface="Courier"/>
                <a:cs typeface="Courier"/>
              </a:rPr>
              <a:t> guess;       // User's latest guess</a:t>
            </a: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Initialize the computer's number</a:t>
            </a:r>
          </a:p>
          <a:p>
            <a:pPr>
              <a:buNone/>
            </a:pPr>
            <a:r>
              <a:rPr lang="en-US" sz="1800" b="1" dirty="0" err="1" smtClean="0">
                <a:latin typeface="Courier"/>
                <a:cs typeface="Courier"/>
              </a:rPr>
              <a:t>thinkingOf</a:t>
            </a:r>
            <a:r>
              <a:rPr lang="en-US" sz="1800" b="1" dirty="0" smtClean="0">
                <a:latin typeface="Courier"/>
                <a:cs typeface="Courier"/>
              </a:rPr>
              <a:t> = </a:t>
            </a:r>
            <a:r>
              <a:rPr lang="en-US" sz="1800" b="1" dirty="0" err="1" smtClean="0">
                <a:latin typeface="Courier"/>
                <a:cs typeface="Courier"/>
              </a:rPr>
              <a:t>Math.ceil(Math.random</a:t>
            </a:r>
            <a:r>
              <a:rPr lang="en-US" sz="1800" b="1" dirty="0" smtClean="0">
                <a:latin typeface="Courier"/>
                <a:cs typeface="Courier"/>
              </a:rPr>
              <a:t>()*1000);</a:t>
            </a:r>
          </a:p>
          <a:p>
            <a:pPr>
              <a:buNone/>
            </a:pPr>
            <a:endParaRPr lang="en-US" sz="18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// Play until user guesses the number</a:t>
            </a: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guess = </a:t>
            </a:r>
            <a:r>
              <a:rPr lang="en-US" sz="1800" b="1" dirty="0" err="1" smtClean="0">
                <a:latin typeface="Courier"/>
                <a:cs typeface="Courier"/>
              </a:rPr>
              <a:t>window.prompt("I'm</a:t>
            </a:r>
            <a:r>
              <a:rPr lang="en-US" sz="1800" b="1" dirty="0" smtClean="0">
                <a:latin typeface="Courier"/>
                <a:cs typeface="Courier"/>
              </a:rPr>
              <a:t> thinking of a number” +</a:t>
            </a:r>
            <a:br>
              <a:rPr lang="en-US" sz="1800" b="1" dirty="0" smtClean="0">
                <a:latin typeface="Courier"/>
                <a:cs typeface="Courier"/>
              </a:rPr>
            </a:br>
            <a:r>
              <a:rPr lang="en-US" sz="1800" b="1" dirty="0" smtClean="0">
                <a:latin typeface="Courier"/>
                <a:cs typeface="Courier"/>
              </a:rPr>
              <a:t>		       “ between 1 and 1000." +</a:t>
            </a:r>
          </a:p>
          <a:p>
            <a:pPr>
              <a:buNone/>
            </a:pPr>
            <a:r>
              <a:rPr lang="en-US" sz="1800" b="1" dirty="0" smtClean="0">
                <a:latin typeface="Courier"/>
                <a:cs typeface="Courier"/>
              </a:rPr>
              <a:t>                      "  What is it?", "");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ED1AF-A953-264E-A198-15F8570DFD1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47800" y="5729288"/>
            <a:ext cx="5365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rgbClr val="008080"/>
                </a:solidFill>
              </a:rPr>
              <a:t>Object dot notation for method calls as in Java/C++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651125" y="3254375"/>
            <a:ext cx="609600" cy="3810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886200" y="3254375"/>
            <a:ext cx="838200" cy="3810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133600" y="4267200"/>
            <a:ext cx="838200" cy="3810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H="1" flipV="1">
            <a:off x="2514600" y="4800600"/>
            <a:ext cx="609600" cy="762000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 flipV="1">
            <a:off x="3048000" y="3733800"/>
            <a:ext cx="152400" cy="1905000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V="1">
            <a:off x="3352800" y="3810000"/>
            <a:ext cx="762000" cy="1752600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Basic JavaScript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while (guess != </a:t>
            </a:r>
            <a:r>
              <a:rPr lang="en-US" sz="1600" b="1" dirty="0" err="1" smtClean="0">
                <a:latin typeface="Courier"/>
                <a:cs typeface="Courier"/>
              </a:rPr>
              <a:t>thinkingOf</a:t>
            </a:r>
            <a:r>
              <a:rPr lang="en-US" sz="1600" b="1" dirty="0" smtClean="0">
                <a:latin typeface="Courier"/>
                <a:cs typeface="Courier"/>
              </a:rPr>
              <a:t>) {</a:t>
            </a:r>
          </a:p>
          <a:p>
            <a:pPr>
              <a:buNone/>
            </a:pPr>
            <a:endParaRPr lang="en-US" sz="16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// Evaluate the user's guess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if (guess &lt; </a:t>
            </a:r>
            <a:r>
              <a:rPr lang="en-US" sz="1600" b="1" dirty="0" err="1" smtClean="0">
                <a:latin typeface="Courier"/>
                <a:cs typeface="Courier"/>
              </a:rPr>
              <a:t>thinkingOf</a:t>
            </a:r>
            <a:r>
              <a:rPr lang="en-US" sz="1600" b="1" dirty="0" smtClean="0">
                <a:latin typeface="Courier"/>
                <a:cs typeface="Courier"/>
              </a:rPr>
              <a:t>) {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guess = </a:t>
            </a:r>
            <a:r>
              <a:rPr lang="en-US" sz="1600" b="1" dirty="0" err="1" smtClean="0">
                <a:latin typeface="Courier"/>
                <a:cs typeface="Courier"/>
              </a:rPr>
              <a:t>window.prompt("Your</a:t>
            </a:r>
            <a:r>
              <a:rPr lang="en-US" sz="1600" b="1" dirty="0" smtClean="0">
                <a:latin typeface="Courier"/>
                <a:cs typeface="Courier"/>
              </a:rPr>
              <a:t> guess of " + guess +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                      " was too low.  Guess again.", "");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}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else {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guess = </a:t>
            </a:r>
            <a:r>
              <a:rPr lang="en-US" sz="1600" b="1" dirty="0" err="1" smtClean="0">
                <a:latin typeface="Courier"/>
                <a:cs typeface="Courier"/>
              </a:rPr>
              <a:t>window.prompt("Your</a:t>
            </a:r>
            <a:r>
              <a:rPr lang="en-US" sz="1600" b="1" dirty="0" smtClean="0">
                <a:latin typeface="Courier"/>
                <a:cs typeface="Courier"/>
              </a:rPr>
              <a:t> guess of " + guess +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                      " was too high.  Guess again.", "");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}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}</a:t>
            </a:r>
          </a:p>
          <a:p>
            <a:pPr>
              <a:buNone/>
            </a:pPr>
            <a:endParaRPr lang="en-US" sz="16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// Game over; congratulate the user</a:t>
            </a:r>
          </a:p>
          <a:p>
            <a:pPr>
              <a:buNone/>
            </a:pPr>
            <a:r>
              <a:rPr lang="en-US" sz="1600" b="1" dirty="0" err="1" smtClean="0">
                <a:latin typeface="Courier"/>
                <a:cs typeface="Courier"/>
              </a:rPr>
              <a:t>window.alert(guess</a:t>
            </a:r>
            <a:r>
              <a:rPr lang="en-US" sz="1600" b="1" dirty="0" smtClean="0">
                <a:latin typeface="Courier"/>
                <a:cs typeface="Courier"/>
              </a:rPr>
              <a:t> + " is correct!");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ED1AF-A953-264E-A198-15F8570DFD1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Basic JavaScript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while (guess != </a:t>
            </a:r>
            <a:r>
              <a:rPr lang="en-US" sz="1600" b="1" dirty="0" err="1" smtClean="0">
                <a:latin typeface="Courier"/>
                <a:cs typeface="Courier"/>
              </a:rPr>
              <a:t>thinkingOf</a:t>
            </a:r>
            <a:r>
              <a:rPr lang="en-US" sz="1600" b="1" dirty="0" smtClean="0">
                <a:latin typeface="Courier"/>
                <a:cs typeface="Courier"/>
              </a:rPr>
              <a:t>) {</a:t>
            </a:r>
          </a:p>
          <a:p>
            <a:pPr>
              <a:buNone/>
            </a:pPr>
            <a:endParaRPr lang="en-US" sz="16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// Evaluate the user's guess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if (guess &lt; </a:t>
            </a:r>
            <a:r>
              <a:rPr lang="en-US" sz="1600" b="1" dirty="0" err="1" smtClean="0">
                <a:latin typeface="Courier"/>
                <a:cs typeface="Courier"/>
              </a:rPr>
              <a:t>thinkingOf</a:t>
            </a:r>
            <a:r>
              <a:rPr lang="en-US" sz="1600" b="1" dirty="0" smtClean="0">
                <a:latin typeface="Courier"/>
                <a:cs typeface="Courier"/>
              </a:rPr>
              <a:t>) {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guess = </a:t>
            </a:r>
            <a:r>
              <a:rPr lang="en-US" sz="1600" b="1" dirty="0" err="1" smtClean="0">
                <a:latin typeface="Courier"/>
                <a:cs typeface="Courier"/>
              </a:rPr>
              <a:t>window.prompt("Your</a:t>
            </a:r>
            <a:r>
              <a:rPr lang="en-US" sz="1600" b="1" dirty="0" smtClean="0">
                <a:latin typeface="Courier"/>
                <a:cs typeface="Courier"/>
              </a:rPr>
              <a:t> guess of " + guess +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                      " was too low.  Guess again.", "");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}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else {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guess = </a:t>
            </a:r>
            <a:r>
              <a:rPr lang="en-US" sz="1600" b="1" dirty="0" err="1" smtClean="0">
                <a:latin typeface="Courier"/>
                <a:cs typeface="Courier"/>
              </a:rPr>
              <a:t>window.prompt("Your</a:t>
            </a:r>
            <a:r>
              <a:rPr lang="en-US" sz="1600" b="1" dirty="0" smtClean="0">
                <a:latin typeface="Courier"/>
                <a:cs typeface="Courier"/>
              </a:rPr>
              <a:t> guess of " + guess +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                      " was too high.  Guess again.", "");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}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}</a:t>
            </a:r>
          </a:p>
          <a:p>
            <a:pPr>
              <a:buNone/>
            </a:pPr>
            <a:endParaRPr lang="en-US" sz="16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// Game over; congratulate the user</a:t>
            </a:r>
          </a:p>
          <a:p>
            <a:pPr>
              <a:buNone/>
            </a:pPr>
            <a:r>
              <a:rPr lang="en-US" sz="1600" b="1" dirty="0" err="1" smtClean="0">
                <a:latin typeface="Courier"/>
                <a:cs typeface="Courier"/>
              </a:rPr>
              <a:t>window.alert(guess</a:t>
            </a:r>
            <a:r>
              <a:rPr lang="en-US" sz="1600" b="1" dirty="0" smtClean="0">
                <a:latin typeface="Courier"/>
                <a:cs typeface="Courier"/>
              </a:rPr>
              <a:t> + " is correct!");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ED1AF-A953-264E-A198-15F8570DFD1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02150" y="1263650"/>
            <a:ext cx="372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rgbClr val="008080"/>
                </a:solidFill>
              </a:rPr>
              <a:t>Many control constructs and use of</a:t>
            </a:r>
          </a:p>
          <a:p>
            <a:pPr algn="l"/>
            <a:r>
              <a:rPr lang="en-US" dirty="0">
                <a:solidFill>
                  <a:srgbClr val="008080"/>
                </a:solidFill>
              </a:rPr>
              <a:t>{ } identical to Java/C++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533400" y="1676400"/>
            <a:ext cx="685800" cy="3048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762000" y="2514600"/>
            <a:ext cx="381000" cy="3048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762000" y="3657600"/>
            <a:ext cx="533400" cy="3048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H="1">
            <a:off x="1371600" y="1600200"/>
            <a:ext cx="2590800" cy="76200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1295400" y="1752600"/>
            <a:ext cx="2667000" cy="762000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>
            <a:off x="1371600" y="1905000"/>
            <a:ext cx="2514600" cy="1752600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Basic JavaScript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while (guess != </a:t>
            </a:r>
            <a:r>
              <a:rPr lang="en-US" sz="1600" b="1" dirty="0" err="1" smtClean="0">
                <a:latin typeface="Courier"/>
                <a:cs typeface="Courier"/>
              </a:rPr>
              <a:t>thinkingOf</a:t>
            </a:r>
            <a:r>
              <a:rPr lang="en-US" sz="1600" b="1" dirty="0" smtClean="0">
                <a:latin typeface="Courier"/>
                <a:cs typeface="Courier"/>
              </a:rPr>
              <a:t>) {</a:t>
            </a:r>
          </a:p>
          <a:p>
            <a:pPr>
              <a:buNone/>
            </a:pPr>
            <a:endParaRPr lang="en-US" sz="16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// Evaluate the user's guess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if (guess &lt; </a:t>
            </a:r>
            <a:r>
              <a:rPr lang="en-US" sz="1600" b="1" dirty="0" err="1" smtClean="0">
                <a:latin typeface="Courier"/>
                <a:cs typeface="Courier"/>
              </a:rPr>
              <a:t>thinkingOf</a:t>
            </a:r>
            <a:r>
              <a:rPr lang="en-US" sz="1600" b="1" dirty="0" smtClean="0">
                <a:latin typeface="Courier"/>
                <a:cs typeface="Courier"/>
              </a:rPr>
              <a:t>) {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guess = </a:t>
            </a:r>
            <a:r>
              <a:rPr lang="en-US" sz="1600" b="1" dirty="0" err="1" smtClean="0">
                <a:latin typeface="Courier"/>
                <a:cs typeface="Courier"/>
              </a:rPr>
              <a:t>window.prompt("Your</a:t>
            </a:r>
            <a:r>
              <a:rPr lang="en-US" sz="1600" b="1" dirty="0" smtClean="0">
                <a:latin typeface="Courier"/>
                <a:cs typeface="Courier"/>
              </a:rPr>
              <a:t> guess of " + guess +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                      " was too low.  Guess again.", "");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}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else {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guess = </a:t>
            </a:r>
            <a:r>
              <a:rPr lang="en-US" sz="1600" b="1" dirty="0" err="1" smtClean="0">
                <a:latin typeface="Courier"/>
                <a:cs typeface="Courier"/>
              </a:rPr>
              <a:t>window.prompt("Your</a:t>
            </a:r>
            <a:r>
              <a:rPr lang="en-US" sz="1600" b="1" dirty="0" smtClean="0">
                <a:latin typeface="Courier"/>
                <a:cs typeface="Courier"/>
              </a:rPr>
              <a:t> guess of " + guess +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                      " was too high.  Guess again.", "");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}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}</a:t>
            </a:r>
          </a:p>
          <a:p>
            <a:pPr>
              <a:buNone/>
            </a:pPr>
            <a:endParaRPr lang="en-US" sz="16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// Game over; congratulate the user</a:t>
            </a:r>
          </a:p>
          <a:p>
            <a:pPr>
              <a:buNone/>
            </a:pPr>
            <a:r>
              <a:rPr lang="en-US" sz="1600" b="1" dirty="0" err="1" smtClean="0">
                <a:latin typeface="Courier"/>
                <a:cs typeface="Courier"/>
              </a:rPr>
              <a:t>window.alert(guess</a:t>
            </a:r>
            <a:r>
              <a:rPr lang="en-US" sz="1600" b="1" dirty="0" smtClean="0">
                <a:latin typeface="Courier"/>
                <a:cs typeface="Courier"/>
              </a:rPr>
              <a:t> + " is correct!");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ED1AF-A953-264E-A198-15F8570DFD1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117725" y="1563687"/>
            <a:ext cx="304800" cy="457200"/>
          </a:xfrm>
          <a:prstGeom prst="ellipse">
            <a:avLst/>
          </a:prstGeom>
          <a:solidFill>
            <a:srgbClr val="00808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965325" y="2514600"/>
            <a:ext cx="228600" cy="304800"/>
          </a:xfrm>
          <a:prstGeom prst="ellipse">
            <a:avLst/>
          </a:prstGeom>
          <a:solidFill>
            <a:srgbClr val="00808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616450" y="1371600"/>
            <a:ext cx="399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rgbClr val="008080"/>
                </a:solidFill>
              </a:rPr>
              <a:t>Most relational operators syntactically</a:t>
            </a:r>
          </a:p>
          <a:p>
            <a:pPr algn="l"/>
            <a:r>
              <a:rPr lang="en-US" dirty="0">
                <a:solidFill>
                  <a:srgbClr val="008080"/>
                </a:solidFill>
              </a:rPr>
              <a:t>same as Java/C++</a:t>
            </a: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H="1">
            <a:off x="2667000" y="1563687"/>
            <a:ext cx="1676400" cy="76200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H="1">
            <a:off x="2362199" y="2057399"/>
            <a:ext cx="2209799" cy="533401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Basic JavaScript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while (guess != </a:t>
            </a:r>
            <a:r>
              <a:rPr lang="en-US" sz="1600" b="1" dirty="0" err="1" smtClean="0">
                <a:latin typeface="Courier"/>
                <a:cs typeface="Courier"/>
              </a:rPr>
              <a:t>thinkingOf</a:t>
            </a:r>
            <a:r>
              <a:rPr lang="en-US" sz="1600" b="1" dirty="0" smtClean="0">
                <a:latin typeface="Courier"/>
                <a:cs typeface="Courier"/>
              </a:rPr>
              <a:t>) {</a:t>
            </a:r>
          </a:p>
          <a:p>
            <a:pPr>
              <a:buNone/>
            </a:pPr>
            <a:endParaRPr lang="en-US" sz="16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// Evaluate the user's guess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if (guess &lt; </a:t>
            </a:r>
            <a:r>
              <a:rPr lang="en-US" sz="1600" b="1" dirty="0" err="1" smtClean="0">
                <a:latin typeface="Courier"/>
                <a:cs typeface="Courier"/>
              </a:rPr>
              <a:t>thinkingOf</a:t>
            </a:r>
            <a:r>
              <a:rPr lang="en-US" sz="1600" b="1" dirty="0" smtClean="0">
                <a:latin typeface="Courier"/>
                <a:cs typeface="Courier"/>
              </a:rPr>
              <a:t>) {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guess = </a:t>
            </a:r>
            <a:r>
              <a:rPr lang="en-US" sz="1600" b="1" dirty="0" err="1" smtClean="0">
                <a:latin typeface="Courier"/>
                <a:cs typeface="Courier"/>
              </a:rPr>
              <a:t>window.prompt("Your</a:t>
            </a:r>
            <a:r>
              <a:rPr lang="en-US" sz="1600" b="1" dirty="0" smtClean="0">
                <a:latin typeface="Courier"/>
                <a:cs typeface="Courier"/>
              </a:rPr>
              <a:t> guess of " + guess +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                      " was too low.  Guess again.", "");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}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else {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guess = </a:t>
            </a:r>
            <a:r>
              <a:rPr lang="en-US" sz="1600" b="1" dirty="0" err="1" smtClean="0">
                <a:latin typeface="Courier"/>
                <a:cs typeface="Courier"/>
              </a:rPr>
              <a:t>window.prompt("Your</a:t>
            </a:r>
            <a:r>
              <a:rPr lang="en-US" sz="1600" b="1" dirty="0" smtClean="0">
                <a:latin typeface="Courier"/>
                <a:cs typeface="Courier"/>
              </a:rPr>
              <a:t> guess of " + guess +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                         " was too high.  Guess again.", "");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  }</a:t>
            </a: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}</a:t>
            </a:r>
          </a:p>
          <a:p>
            <a:pPr>
              <a:buNone/>
            </a:pPr>
            <a:endParaRPr lang="en-US" sz="1600" b="1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b="1" dirty="0" smtClean="0">
                <a:latin typeface="Courier"/>
                <a:cs typeface="Courier"/>
              </a:rPr>
              <a:t>// Game over; congratulate the user</a:t>
            </a:r>
          </a:p>
          <a:p>
            <a:pPr>
              <a:buNone/>
            </a:pPr>
            <a:r>
              <a:rPr lang="en-US" sz="1600" b="1" dirty="0" err="1" smtClean="0">
                <a:latin typeface="Courier"/>
                <a:cs typeface="Courier"/>
              </a:rPr>
              <a:t>window.alert(guess</a:t>
            </a:r>
            <a:r>
              <a:rPr lang="en-US" sz="1600" b="1" dirty="0" smtClean="0">
                <a:latin typeface="Courier"/>
                <a:cs typeface="Courier"/>
              </a:rPr>
              <a:t> + " is correct!");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ED1AF-A953-264E-A198-15F8570DFD1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387850" y="1828800"/>
            <a:ext cx="29273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rgbClr val="008080"/>
                </a:solidFill>
              </a:rPr>
              <a:t>Automatic type conversion:</a:t>
            </a:r>
          </a:p>
          <a:p>
            <a:pPr algn="l"/>
            <a:r>
              <a:rPr lang="en-US">
                <a:solidFill>
                  <a:srgbClr val="008080"/>
                </a:solidFill>
                <a:latin typeface="Lucida Sans Typewriter" charset="0"/>
              </a:rPr>
              <a:t>guess</a:t>
            </a:r>
            <a:r>
              <a:rPr lang="en-US">
                <a:solidFill>
                  <a:srgbClr val="008080"/>
                </a:solidFill>
              </a:rPr>
              <a:t> is String, </a:t>
            </a:r>
            <a:br>
              <a:rPr lang="en-US">
                <a:solidFill>
                  <a:srgbClr val="008080"/>
                </a:solidFill>
              </a:rPr>
            </a:br>
            <a:r>
              <a:rPr lang="en-US">
                <a:solidFill>
                  <a:srgbClr val="008080"/>
                </a:solidFill>
                <a:latin typeface="Lucida Sans Typewriter" charset="0"/>
              </a:rPr>
              <a:t>thinkingOf</a:t>
            </a:r>
            <a:r>
              <a:rPr lang="en-US">
                <a:solidFill>
                  <a:srgbClr val="008080"/>
                </a:solidFill>
              </a:rPr>
              <a:t> is Number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371600" y="1600200"/>
            <a:ext cx="730250" cy="3810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482850" y="1600200"/>
            <a:ext cx="1250950" cy="381000"/>
          </a:xfrm>
          <a:prstGeom prst="ellipse">
            <a:avLst/>
          </a:prstGeom>
          <a:solidFill>
            <a:srgbClr val="008080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H="1" flipV="1">
            <a:off x="2025650" y="1905000"/>
            <a:ext cx="2362200" cy="304800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H="1" flipV="1">
            <a:off x="3473450" y="1905000"/>
            <a:ext cx="914400" cy="152400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3983D26-2320-EE4A-8C73-4F7A13A047E9}" type="slidenum">
              <a:rPr lang="en-US"/>
              <a:pPr/>
              <a:t>26</a:t>
            </a:fld>
            <a:endParaRPr lang="en-US"/>
          </a:p>
        </p:txBody>
      </p:sp>
      <p:sp>
        <p:nvSpPr>
          <p:cNvPr id="17920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Objects</a:t>
            </a:r>
          </a:p>
        </p:txBody>
      </p:sp>
      <p:sp>
        <p:nvSpPr>
          <p:cNvPr id="17920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no </a:t>
            </a:r>
            <a:r>
              <a:rPr lang="en-GB" dirty="0" smtClean="0"/>
              <a:t>classes (!)</a:t>
            </a:r>
          </a:p>
          <a:p>
            <a:r>
              <a:rPr lang="en-GB" dirty="0"/>
              <a:t>native objects</a:t>
            </a:r>
          </a:p>
          <a:p>
            <a:r>
              <a:rPr lang="en-GB" dirty="0"/>
              <a:t>host objects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63BDDC-1D31-964C-9550-0D650C0F3DD5}" type="slidenum">
              <a:rPr lang="en-US"/>
              <a:pPr/>
              <a:t>27</a:t>
            </a:fld>
            <a:endParaRPr lang="en-US"/>
          </a:p>
        </p:txBody>
      </p:sp>
      <p:sp>
        <p:nvSpPr>
          <p:cNvPr id="179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 Introduction</a:t>
            </a:r>
          </a:p>
        </p:txBody>
      </p:sp>
      <p:sp>
        <p:nvSpPr>
          <p:cNvPr id="179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dirty="0"/>
              <a:t>There are </a:t>
            </a:r>
            <a:r>
              <a:rPr lang="en-US" b="1" dirty="0"/>
              <a:t>no classes</a:t>
            </a:r>
            <a:r>
              <a:rPr lang="en-US" dirty="0"/>
              <a:t> in JavaScript</a:t>
            </a:r>
          </a:p>
          <a:p>
            <a:pPr marL="342900" indent="-342900"/>
            <a:r>
              <a:rPr lang="en-US" dirty="0"/>
              <a:t>Instead, properties can be created and deleted </a:t>
            </a:r>
            <a:r>
              <a:rPr lang="en-US" dirty="0" smtClean="0"/>
              <a:t>dynamically: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err="1" smtClean="0">
                <a:latin typeface="Courier"/>
                <a:cs typeface="Courier"/>
              </a:rPr>
              <a:t>var</a:t>
            </a:r>
            <a:r>
              <a:rPr lang="en-US" sz="2000" dirty="0" smtClean="0">
                <a:latin typeface="Courier"/>
                <a:cs typeface="Courier"/>
              </a:rPr>
              <a:t> o1 = new Object();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o1.testing = “This is a test”;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delete o1.testing;</a:t>
            </a:r>
            <a:endParaRPr lang="en-US" sz="2800" dirty="0" smtClean="0"/>
          </a:p>
          <a:p>
            <a:pPr marL="342900" indent="-342900">
              <a:buNone/>
            </a:pPr>
            <a:endParaRPr lang="en-US" dirty="0"/>
          </a:p>
        </p:txBody>
      </p:sp>
      <p:sp>
        <p:nvSpPr>
          <p:cNvPr id="1796101" name="Text Box 5"/>
          <p:cNvSpPr txBox="1">
            <a:spLocks noChangeArrowheads="1"/>
          </p:cNvSpPr>
          <p:nvPr/>
        </p:nvSpPr>
        <p:spPr bwMode="auto">
          <a:xfrm>
            <a:off x="5851525" y="3565525"/>
            <a:ext cx="3063421" cy="1080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dirty="0" smtClean="0">
                <a:solidFill>
                  <a:srgbClr val="000000"/>
                </a:solidFill>
              </a:rPr>
              <a:t>// Create </a:t>
            </a:r>
            <a:r>
              <a:rPr lang="en-US" dirty="0">
                <a:solidFill>
                  <a:srgbClr val="000000"/>
                </a:solidFill>
              </a:rPr>
              <a:t>an object 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o1</a:t>
            </a:r>
            <a:endParaRPr lang="en-US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algn="l">
              <a:lnSpc>
                <a:spcPct val="120000"/>
              </a:lnSpc>
            </a:pPr>
            <a:r>
              <a:rPr lang="en-US" dirty="0" smtClean="0">
                <a:solidFill>
                  <a:srgbClr val="000000"/>
                </a:solidFill>
              </a:rPr>
              <a:t>// Create </a:t>
            </a:r>
            <a:r>
              <a:rPr lang="en-US" dirty="0">
                <a:solidFill>
                  <a:srgbClr val="000000"/>
                </a:solidFill>
              </a:rPr>
              <a:t>property 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testing</a:t>
            </a:r>
            <a:endParaRPr lang="en-US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algn="l">
              <a:lnSpc>
                <a:spcPct val="120000"/>
              </a:lnSpc>
            </a:pPr>
            <a:r>
              <a:rPr lang="en-US" dirty="0" smtClean="0">
                <a:solidFill>
                  <a:srgbClr val="000000"/>
                </a:solidFill>
              </a:rPr>
              <a:t>// Delete 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testing </a:t>
            </a:r>
            <a:r>
              <a:rPr lang="en-US" dirty="0">
                <a:solidFill>
                  <a:srgbClr val="000000"/>
                </a:solidFill>
              </a:rPr>
              <a:t>property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6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6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6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6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6099" grpId="0" build="p"/>
      <p:bldP spid="179610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30888F-F05B-064C-8840-1070F7BA6454}" type="slidenum">
              <a:rPr lang="en-US"/>
              <a:pPr/>
              <a:t>28</a:t>
            </a:fld>
            <a:endParaRPr lang="en-US"/>
          </a:p>
        </p:txBody>
      </p:sp>
      <p:sp>
        <p:nvSpPr>
          <p:cNvPr id="179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 Introduction</a:t>
            </a:r>
          </a:p>
        </p:txBody>
      </p:sp>
      <p:sp>
        <p:nvSpPr>
          <p:cNvPr id="179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dirty="0"/>
              <a:t>An </a:t>
            </a:r>
            <a:r>
              <a:rPr lang="en-US" dirty="0">
                <a:solidFill>
                  <a:schemeClr val="hlink"/>
                </a:solidFill>
              </a:rPr>
              <a:t>object</a:t>
            </a:r>
            <a:r>
              <a:rPr lang="en-US" dirty="0"/>
              <a:t> is a set of </a:t>
            </a:r>
            <a:r>
              <a:rPr lang="en-US" dirty="0">
                <a:solidFill>
                  <a:schemeClr val="hlink"/>
                </a:solidFill>
              </a:rPr>
              <a:t>properties</a:t>
            </a:r>
          </a:p>
          <a:p>
            <a:pPr marL="342900" indent="-342900"/>
            <a:r>
              <a:rPr lang="en-US" dirty="0"/>
              <a:t>A </a:t>
            </a:r>
            <a:r>
              <a:rPr lang="en-US" dirty="0">
                <a:solidFill>
                  <a:schemeClr val="hlink"/>
                </a:solidFill>
              </a:rPr>
              <a:t>property</a:t>
            </a:r>
            <a:r>
              <a:rPr lang="en-US" dirty="0"/>
              <a:t> consists of a unique (within an object) </a:t>
            </a:r>
            <a:r>
              <a:rPr lang="en-US" dirty="0">
                <a:solidFill>
                  <a:schemeClr val="hlink"/>
                </a:solidFill>
              </a:rPr>
              <a:t>name</a:t>
            </a:r>
            <a:r>
              <a:rPr lang="en-US" dirty="0"/>
              <a:t> with an associated </a:t>
            </a:r>
            <a:r>
              <a:rPr lang="en-US" dirty="0">
                <a:solidFill>
                  <a:schemeClr val="hlink"/>
                </a:solidFill>
              </a:rPr>
              <a:t>value</a:t>
            </a:r>
          </a:p>
          <a:p>
            <a:pPr marL="342900" indent="-342900"/>
            <a:r>
              <a:rPr lang="en-US" dirty="0"/>
              <a:t>The type of a property depends on the type of its value and can vary </a:t>
            </a:r>
            <a:r>
              <a:rPr lang="en-US" dirty="0" smtClean="0"/>
              <a:t>dynamically:</a:t>
            </a:r>
            <a:br>
              <a:rPr lang="en-US" dirty="0" smtClean="0"/>
            </a:br>
            <a:r>
              <a:rPr lang="en-US" sz="2400" dirty="0" err="1" smtClean="0">
                <a:latin typeface="Courier"/>
                <a:cs typeface="Courier"/>
              </a:rPr>
              <a:t>o.prop</a:t>
            </a:r>
            <a:r>
              <a:rPr lang="en-US" sz="2400" dirty="0" smtClean="0">
                <a:latin typeface="Courier"/>
                <a:cs typeface="Courier"/>
              </a:rPr>
              <a:t> = true;</a:t>
            </a:r>
            <a:br>
              <a:rPr lang="en-US" sz="2400" dirty="0" smtClean="0">
                <a:latin typeface="Courier"/>
                <a:cs typeface="Courier"/>
              </a:rPr>
            </a:br>
            <a:r>
              <a:rPr lang="en-US" sz="2400" dirty="0" err="1" smtClean="0">
                <a:latin typeface="Courier"/>
                <a:cs typeface="Courier"/>
              </a:rPr>
              <a:t>o.prop</a:t>
            </a:r>
            <a:r>
              <a:rPr lang="en-US" sz="2400" dirty="0" smtClean="0">
                <a:latin typeface="Courier"/>
                <a:cs typeface="Courier"/>
              </a:rPr>
              <a:t> = “true”;</a:t>
            </a:r>
            <a:br>
              <a:rPr lang="en-US" sz="2400" dirty="0" smtClean="0">
                <a:latin typeface="Courier"/>
                <a:cs typeface="Courier"/>
              </a:rPr>
            </a:br>
            <a:r>
              <a:rPr lang="en-US" sz="2400" dirty="0" err="1" smtClean="0">
                <a:latin typeface="Courier"/>
                <a:cs typeface="Courier"/>
              </a:rPr>
              <a:t>o.prop</a:t>
            </a:r>
            <a:r>
              <a:rPr lang="en-US" sz="2400" dirty="0" smtClean="0">
                <a:latin typeface="Courier"/>
                <a:cs typeface="Courier"/>
              </a:rPr>
              <a:t> = 1; 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1798149" name="Text Box 5"/>
          <p:cNvSpPr txBox="1">
            <a:spLocks noChangeArrowheads="1"/>
          </p:cNvSpPr>
          <p:nvPr/>
        </p:nvSpPr>
        <p:spPr bwMode="auto">
          <a:xfrm>
            <a:off x="4110592" y="5257800"/>
            <a:ext cx="2442608" cy="1198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35000"/>
              </a:lnSpc>
            </a:pPr>
            <a:r>
              <a:rPr lang="en-US" dirty="0" smtClean="0">
                <a:solidFill>
                  <a:srgbClr val="000000"/>
                </a:solidFill>
              </a:rPr>
              <a:t>// prop </a:t>
            </a:r>
            <a:r>
              <a:rPr lang="en-US" dirty="0">
                <a:solidFill>
                  <a:srgbClr val="000000"/>
                </a:solidFill>
              </a:rPr>
              <a:t>is Boolean</a:t>
            </a:r>
            <a:endParaRPr lang="en-US" dirty="0" smtClean="0">
              <a:solidFill>
                <a:srgbClr val="000000"/>
              </a:solidFill>
            </a:endParaRPr>
          </a:p>
          <a:p>
            <a:pPr algn="l">
              <a:lnSpc>
                <a:spcPct val="135000"/>
              </a:lnSpc>
            </a:pPr>
            <a:r>
              <a:rPr lang="en-US" dirty="0" smtClean="0">
                <a:solidFill>
                  <a:srgbClr val="000000"/>
                </a:solidFill>
              </a:rPr>
              <a:t>// prop </a:t>
            </a:r>
            <a:r>
              <a:rPr lang="en-US" dirty="0">
                <a:solidFill>
                  <a:srgbClr val="000000"/>
                </a:solidFill>
              </a:rPr>
              <a:t>is now String</a:t>
            </a:r>
            <a:endParaRPr lang="en-US" dirty="0" smtClean="0">
              <a:solidFill>
                <a:srgbClr val="000000"/>
              </a:solidFill>
            </a:endParaRPr>
          </a:p>
          <a:p>
            <a:pPr algn="l">
              <a:lnSpc>
                <a:spcPct val="135000"/>
              </a:lnSpc>
            </a:pPr>
            <a:r>
              <a:rPr lang="en-US" dirty="0" smtClean="0">
                <a:solidFill>
                  <a:srgbClr val="000000"/>
                </a:solidFill>
              </a:rPr>
              <a:t>// prop </a:t>
            </a:r>
            <a:r>
              <a:rPr lang="en-US" dirty="0">
                <a:solidFill>
                  <a:srgbClr val="000000"/>
                </a:solidFill>
              </a:rPr>
              <a:t>is now Number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8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8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8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8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8147" grpId="0" build="p"/>
      <p:bldP spid="179814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928375-5D03-DE40-930B-4B47C3AB17B9}" type="slidenum">
              <a:rPr lang="en-US"/>
              <a:pPr/>
              <a:t>29</a:t>
            </a:fld>
            <a:endParaRPr lang="en-US"/>
          </a:p>
        </p:txBody>
      </p:sp>
      <p:sp>
        <p:nvSpPr>
          <p:cNvPr id="180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 Creation</a:t>
            </a:r>
          </a:p>
        </p:txBody>
      </p:sp>
      <p:sp>
        <p:nvSpPr>
          <p:cNvPr id="180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dirty="0"/>
              <a:t>Objects are created with a constructor function</a:t>
            </a:r>
          </a:p>
          <a:p>
            <a:pPr marL="742950" lvl="1" indent="-285750">
              <a:buFontTx/>
              <a:buNone/>
            </a:pPr>
            <a:r>
              <a:rPr lang="en-US" b="1" dirty="0" err="1">
                <a:latin typeface="Lucida Sans Typewriter" charset="0"/>
              </a:rPr>
              <a:t>var</a:t>
            </a:r>
            <a:r>
              <a:rPr lang="en-US" b="1" dirty="0">
                <a:latin typeface="Lucida Sans Typewriter" charset="0"/>
              </a:rPr>
              <a:t> o1 = new Object();</a:t>
            </a:r>
          </a:p>
          <a:p>
            <a:pPr marL="742950" lvl="1" indent="-285750">
              <a:buFontTx/>
              <a:buNone/>
            </a:pPr>
            <a:r>
              <a:rPr lang="en-US" b="1" dirty="0">
                <a:latin typeface="Lucida Sans Typewriter" charset="0"/>
              </a:rPr>
              <a:t>o1.myprop = “Hello World”;</a:t>
            </a:r>
          </a:p>
          <a:p>
            <a:pPr marL="742950" lvl="1" indent="-285750">
              <a:buFontTx/>
              <a:buNone/>
            </a:pPr>
            <a:endParaRPr lang="en-US" b="1" dirty="0">
              <a:latin typeface="Lucida Sans Typewriter" charset="0"/>
            </a:endParaRPr>
          </a:p>
          <a:p>
            <a:pPr marL="742950" lvl="1" indent="-285750">
              <a:buFontTx/>
              <a:buNone/>
            </a:pPr>
            <a:r>
              <a:rPr lang="en-US" b="1" dirty="0">
                <a:latin typeface="Lucida Sans Typewriter" charset="0"/>
              </a:rPr>
              <a:t>// shortcut syntax</a:t>
            </a:r>
          </a:p>
          <a:p>
            <a:pPr marL="742950" lvl="1" indent="-285750">
              <a:buFontTx/>
              <a:buNone/>
            </a:pPr>
            <a:r>
              <a:rPr lang="en-US" b="1" dirty="0">
                <a:latin typeface="Lucida Sans Typewriter" charset="0"/>
              </a:rPr>
              <a:t>// also calls Object():</a:t>
            </a:r>
          </a:p>
          <a:p>
            <a:pPr marL="742950" lvl="1" indent="-285750">
              <a:buFontTx/>
              <a:buNone/>
            </a:pPr>
            <a:r>
              <a:rPr lang="en-US" b="1" dirty="0" err="1">
                <a:latin typeface="Lucida Sans Typewriter" charset="0"/>
              </a:rPr>
              <a:t>var</a:t>
            </a:r>
            <a:r>
              <a:rPr lang="en-US" b="1" dirty="0">
                <a:latin typeface="Lucida Sans Typewriter" charset="0"/>
              </a:rPr>
              <a:t> o2 = {p1:1; p2:”foo”}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First innovative wave (“Web 1.0”)</a:t>
            </a:r>
          </a:p>
          <a:p>
            <a:pPr lvl="1"/>
            <a:r>
              <a:rPr lang="en-US" sz="2000" b="1" dirty="0" smtClean="0"/>
              <a:t>documents </a:t>
            </a:r>
            <a:r>
              <a:rPr lang="en-US" sz="2000" dirty="0" smtClean="0"/>
              <a:t>available by anyone</a:t>
            </a:r>
            <a:r>
              <a:rPr lang="en-US" sz="2000" dirty="0" smtClean="0"/>
              <a:t>,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anywhere</a:t>
            </a:r>
            <a:r>
              <a:rPr lang="en-US" sz="2000" dirty="0" smtClean="0"/>
              <a:t>, anytime, </a:t>
            </a:r>
            <a:r>
              <a:rPr lang="en-US" sz="2000" dirty="0" smtClean="0"/>
              <a:t>anyhow</a:t>
            </a:r>
          </a:p>
          <a:p>
            <a:pPr lvl="1"/>
            <a:r>
              <a:rPr lang="en-US" sz="2000" dirty="0" smtClean="0"/>
              <a:t>explicit links between </a:t>
            </a:r>
            <a:r>
              <a:rPr lang="en-US" sz="2000" b="1" dirty="0" smtClean="0"/>
              <a:t>documents</a:t>
            </a:r>
          </a:p>
          <a:p>
            <a:pPr lvl="1"/>
            <a:r>
              <a:rPr lang="en-US" sz="2000" dirty="0" smtClean="0"/>
              <a:t>browser as universal interface</a:t>
            </a:r>
          </a:p>
          <a:p>
            <a:r>
              <a:rPr lang="en-US" sz="2400" dirty="0" smtClean="0"/>
              <a:t>Second innovative wave (“Web 2.0”)</a:t>
            </a:r>
          </a:p>
          <a:p>
            <a:pPr lvl="1"/>
            <a:r>
              <a:rPr lang="en-US" sz="2000" dirty="0" smtClean="0"/>
              <a:t>web as “platform” for </a:t>
            </a:r>
            <a:r>
              <a:rPr lang="en-US" sz="2000" b="1" dirty="0" smtClean="0"/>
              <a:t>applications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(less focus on documents)</a:t>
            </a:r>
          </a:p>
          <a:p>
            <a:pPr lvl="1"/>
            <a:r>
              <a:rPr lang="en-US" sz="2000" dirty="0" smtClean="0"/>
              <a:t>explicit links between </a:t>
            </a:r>
            <a:r>
              <a:rPr lang="en-US" sz="2000" b="1" dirty="0" smtClean="0"/>
              <a:t>people</a:t>
            </a:r>
            <a:endParaRPr lang="en-US" sz="2000" dirty="0" smtClean="0"/>
          </a:p>
          <a:p>
            <a:pPr lvl="2"/>
            <a:r>
              <a:rPr lang="en-US" sz="1800" dirty="0" smtClean="0"/>
              <a:t>social networks (</a:t>
            </a:r>
            <a:r>
              <a:rPr lang="en-US" sz="1800" dirty="0" err="1" smtClean="0"/>
              <a:t>Facebook</a:t>
            </a:r>
            <a:r>
              <a:rPr lang="en-US" sz="1800" dirty="0" smtClean="0"/>
              <a:t>, </a:t>
            </a:r>
            <a:r>
              <a:rPr lang="en-US" sz="1800" dirty="0" err="1" smtClean="0"/>
              <a:t>Hyves</a:t>
            </a:r>
            <a:r>
              <a:rPr lang="en-US" sz="1800" dirty="0" smtClean="0"/>
              <a:t>, </a:t>
            </a:r>
            <a:r>
              <a:rPr lang="en-US" sz="1800" dirty="0" err="1" smtClean="0"/>
              <a:t>LinkedIn</a:t>
            </a:r>
            <a:r>
              <a:rPr lang="en-US" sz="1800" dirty="0" smtClean="0"/>
              <a:t> ..)</a:t>
            </a:r>
          </a:p>
          <a:p>
            <a:pPr lvl="1"/>
            <a:r>
              <a:rPr lang="en-US" sz="2200" dirty="0" smtClean="0"/>
              <a:t>user contributed content</a:t>
            </a:r>
          </a:p>
          <a:p>
            <a:pPr lvl="2"/>
            <a:r>
              <a:rPr lang="en-US" sz="1800" dirty="0" smtClean="0"/>
              <a:t>huge network effects (</a:t>
            </a:r>
            <a:r>
              <a:rPr lang="en-US" sz="1800" dirty="0" err="1" smtClean="0"/>
              <a:t>Wikipedia</a:t>
            </a:r>
            <a:r>
              <a:rPr lang="en-US" sz="1800" dirty="0" smtClean="0"/>
              <a:t>, </a:t>
            </a:r>
            <a:r>
              <a:rPr lang="en-US" sz="1800" dirty="0" err="1" smtClean="0"/>
              <a:t>Flickr</a:t>
            </a:r>
            <a:r>
              <a:rPr lang="en-US" sz="1800" dirty="0" smtClean="0"/>
              <a:t>, …)</a:t>
            </a:r>
          </a:p>
          <a:p>
            <a:pPr lvl="2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ED1AF-A953-264E-A198-15F8570DFD1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565A22-6742-4140-8704-A5C62B782426}" type="slidenum">
              <a:rPr lang="en-US"/>
              <a:pPr/>
              <a:t>30</a:t>
            </a:fld>
            <a:endParaRPr lang="en-US"/>
          </a:p>
        </p:txBody>
      </p:sp>
      <p:sp>
        <p:nvSpPr>
          <p:cNvPr id="180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Constructor functions</a:t>
            </a:r>
          </a:p>
        </p:txBody>
      </p:sp>
      <p:sp>
        <p:nvSpPr>
          <p:cNvPr id="180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b="1">
                <a:latin typeface="Lucida Sans Typewriter" charset="0"/>
              </a:rPr>
              <a:t>function myObject() {</a:t>
            </a:r>
          </a:p>
          <a:p>
            <a:pPr marL="179388" lvl="1" indent="0">
              <a:buFontTx/>
              <a:buNone/>
            </a:pPr>
            <a:r>
              <a:rPr lang="en-GB" b="1">
                <a:latin typeface="Lucida Sans Typewriter" charset="0"/>
              </a:rPr>
              <a:t>	this.p1 = 1;</a:t>
            </a:r>
          </a:p>
          <a:p>
            <a:pPr marL="179388" lvl="1" indent="0">
              <a:buFontTx/>
              <a:buNone/>
            </a:pPr>
            <a:r>
              <a:rPr lang="en-GB" b="1">
                <a:latin typeface="Lucida Sans Typewriter" charset="0"/>
              </a:rPr>
              <a:t>	this.p2 = “Hello World”;</a:t>
            </a:r>
          </a:p>
          <a:p>
            <a:pPr marL="179388" lvl="1" indent="0">
              <a:buFontTx/>
              <a:buNone/>
            </a:pPr>
            <a:r>
              <a:rPr lang="en-GB" b="1">
                <a:latin typeface="Lucida Sans Typewriter" charset="0"/>
              </a:rPr>
              <a:t>}</a:t>
            </a:r>
            <a:br>
              <a:rPr lang="en-GB" b="1">
                <a:latin typeface="Lucida Sans Typewriter" charset="0"/>
              </a:rPr>
            </a:br>
            <a:endParaRPr lang="en-GB" b="1">
              <a:latin typeface="Lucida Sans Typewriter" charset="0"/>
            </a:endParaRPr>
          </a:p>
          <a:p>
            <a:pPr marL="179388" lvl="1" indent="0">
              <a:buFontTx/>
              <a:buNone/>
            </a:pPr>
            <a:endParaRPr lang="en-GB" b="1">
              <a:latin typeface="Lucida Sans Typewriter" charset="0"/>
            </a:endParaRPr>
          </a:p>
          <a:p>
            <a:pPr marL="179388" lvl="1" indent="0">
              <a:buFontTx/>
              <a:buNone/>
            </a:pPr>
            <a:r>
              <a:rPr lang="en-GB" b="1">
                <a:latin typeface="Lucida Sans Typewriter" charset="0"/>
              </a:rPr>
              <a:t>var o1 = new myObject();</a:t>
            </a:r>
          </a:p>
          <a:p>
            <a:pPr marL="179388" lvl="1" indent="0">
              <a:buFontTx/>
              <a:buNone/>
            </a:pPr>
            <a:endParaRPr lang="en-GB" b="1">
              <a:latin typeface="Lucida Sans Typewriter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289A4B-CE6C-704F-8908-12831294E29F}" type="slidenum">
              <a:rPr lang="en-US"/>
              <a:pPr/>
              <a:t>31</a:t>
            </a:fld>
            <a:endParaRPr lang="en-US"/>
          </a:p>
        </p:txBody>
      </p:sp>
      <p:sp>
        <p:nvSpPr>
          <p:cNvPr id="111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Built-in Objects</a:t>
            </a:r>
          </a:p>
        </p:txBody>
      </p:sp>
      <p:sp>
        <p:nvSpPr>
          <p:cNvPr id="111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Native: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String, Date, Math, </a:t>
            </a:r>
            <a:r>
              <a:rPr lang="en-US" sz="2400" dirty="0" err="1"/>
              <a:t>RegExp</a:t>
            </a:r>
            <a:r>
              <a:rPr lang="en-US" sz="2400" dirty="0"/>
              <a:t>, …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Host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latin typeface="Lucida Sans Typewriter" charset="0"/>
              </a:rPr>
              <a:t>window</a:t>
            </a:r>
            <a:r>
              <a:rPr lang="en-US" sz="2400" dirty="0"/>
              <a:t>: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interacts with browser window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b="1" dirty="0" err="1">
                <a:latin typeface="Lucida Sans Typewriter" charset="0"/>
              </a:rPr>
              <a:t>window.alert(“message</a:t>
            </a:r>
            <a:r>
              <a:rPr lang="en-US" sz="2000" b="1" dirty="0">
                <a:latin typeface="Lucida Sans Typewriter" charset="0"/>
              </a:rPr>
              <a:t>”);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b="1" dirty="0" err="1">
                <a:latin typeface="Lucida Sans Typewriter" charset="0"/>
              </a:rPr>
              <a:t>window.prompt(“message</a:t>
            </a:r>
            <a:r>
              <a:rPr lang="en-US" sz="2000" b="1" dirty="0">
                <a:latin typeface="Lucida Sans Typewriter" charset="0"/>
              </a:rPr>
              <a:t>”, “init. value”);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latin typeface="Lucida Sans Typewriter" charset="0"/>
              </a:rPr>
              <a:t>document</a:t>
            </a:r>
            <a:r>
              <a:rPr lang="en-US" sz="2400" dirty="0"/>
              <a:t>: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interacts with page in the window</a:t>
            </a:r>
            <a:br>
              <a:rPr lang="en-US" sz="2000" dirty="0"/>
            </a:br>
            <a:r>
              <a:rPr lang="en-US" sz="2000" b="1" dirty="0" err="1">
                <a:latin typeface="Lucida Sans Typewriter" charset="0"/>
              </a:rPr>
              <a:t>var</a:t>
            </a:r>
            <a:r>
              <a:rPr lang="en-US" sz="2000" b="1" dirty="0">
                <a:latin typeface="Lucida Sans Typewriter" charset="0"/>
              </a:rPr>
              <a:t> </a:t>
            </a:r>
            <a:r>
              <a:rPr lang="en-US" sz="2000" b="1" dirty="0" err="1">
                <a:latin typeface="Lucida Sans Typewriter" charset="0"/>
              </a:rPr>
              <a:t>myImg</a:t>
            </a:r>
            <a:r>
              <a:rPr lang="en-US" sz="2000" b="1" dirty="0">
                <a:latin typeface="Lucida Sans Typewriter" charset="0"/>
              </a:rPr>
              <a:t> = document.getElementbyId(“img1”);</a:t>
            </a:r>
            <a:br>
              <a:rPr lang="en-US" sz="2000" b="1" dirty="0">
                <a:latin typeface="Lucida Sans Typewriter" charset="0"/>
              </a:rPr>
            </a:br>
            <a:r>
              <a:rPr lang="en-US" sz="2000" b="1" dirty="0" err="1">
                <a:latin typeface="Lucida Sans Typewriter" charset="0"/>
              </a:rPr>
              <a:t>myImg.setAttribute(“src</a:t>
            </a:r>
            <a:r>
              <a:rPr lang="en-US" sz="2000" b="1" dirty="0">
                <a:latin typeface="Lucida Sans Typewriter" charset="0"/>
              </a:rPr>
              <a:t>”,</a:t>
            </a:r>
            <a:br>
              <a:rPr lang="en-US" sz="2000" b="1" dirty="0">
                <a:latin typeface="Lucida Sans Typewriter" charset="0"/>
              </a:rPr>
            </a:br>
            <a:r>
              <a:rPr lang="en-US" sz="2000" b="1" dirty="0">
                <a:latin typeface="Lucida Sans Typewriter" charset="0"/>
              </a:rPr>
              <a:t>		   “http://</a:t>
            </a:r>
            <a:r>
              <a:rPr lang="en-US" sz="2000" b="1" dirty="0" err="1">
                <a:latin typeface="Lucida Sans Typewriter" charset="0"/>
              </a:rPr>
              <a:t>example.com/img.png</a:t>
            </a:r>
            <a:r>
              <a:rPr lang="en-US" sz="2000" b="1" dirty="0">
                <a:latin typeface="Lucida Sans Typewriter" charset="0"/>
              </a:rPr>
              <a:t>”);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4115" grpId="0" build="p" bldLvl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5B246C-D7DA-0B46-A15C-D5BC275C5CBF}" type="slidenum">
              <a:rPr lang="en-US"/>
              <a:pPr/>
              <a:t>32</a:t>
            </a:fld>
            <a:endParaRPr lang="en-US"/>
          </a:p>
        </p:txBody>
      </p:sp>
      <p:sp>
        <p:nvSpPr>
          <p:cNvPr id="177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Development </a:t>
            </a:r>
            <a:br>
              <a:rPr lang="en-GB" sz="4000"/>
            </a:br>
            <a:r>
              <a:rPr lang="en-GB" sz="4000"/>
              <a:t>(lab &amp; assignment 3)</a:t>
            </a:r>
          </a:p>
        </p:txBody>
      </p:sp>
      <p:sp>
        <p:nvSpPr>
          <p:cNvPr id="177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Scripts are typically small, so write code in your favourite text editor</a:t>
            </a:r>
          </a:p>
          <a:p>
            <a:r>
              <a:rPr lang="en-GB"/>
              <a:t>You will need to reload the hosting HTML page to re-execute the script</a:t>
            </a:r>
          </a:p>
          <a:p>
            <a:r>
              <a:rPr lang="en-GB"/>
              <a:t>Warning: You will find debugging JavaScript much harder than debugging Java!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0D7E7B-785C-E54E-920E-909FD271841D}" type="slidenum">
              <a:rPr lang="en-US"/>
              <a:pPr/>
              <a:t>33</a:t>
            </a:fld>
            <a:endParaRPr lang="en-US"/>
          </a:p>
        </p:txBody>
      </p:sp>
      <p:sp>
        <p:nvSpPr>
          <p:cNvPr id="177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Debugging JavaScript</a:t>
            </a:r>
          </a:p>
        </p:txBody>
      </p:sp>
      <p:sp>
        <p:nvSpPr>
          <p:cNvPr id="177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/>
              <a:t>Internet Explorer (IE7):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Under Tools/Internet Options/Advanced</a:t>
            </a:r>
          </a:p>
          <a:p>
            <a:pPr lvl="2">
              <a:lnSpc>
                <a:spcPct val="80000"/>
              </a:lnSpc>
            </a:pPr>
            <a:r>
              <a:rPr lang="en-GB" sz="1800"/>
              <a:t>enable Script debugging (IE)</a:t>
            </a:r>
          </a:p>
          <a:p>
            <a:pPr lvl="2">
              <a:lnSpc>
                <a:spcPct val="80000"/>
              </a:lnSpc>
            </a:pPr>
            <a:r>
              <a:rPr lang="en-GB" sz="1800"/>
              <a:t>enable “Display notification about every script error”</a:t>
            </a:r>
          </a:p>
          <a:p>
            <a:pPr>
              <a:lnSpc>
                <a:spcPct val="80000"/>
              </a:lnSpc>
            </a:pPr>
            <a:r>
              <a:rPr lang="en-GB" sz="2400"/>
              <a:t>Firefox: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Under Tools, open “Error Console”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Optional: install “Add-ons” such as:</a:t>
            </a:r>
          </a:p>
          <a:p>
            <a:pPr lvl="2">
              <a:lnSpc>
                <a:spcPct val="80000"/>
              </a:lnSpc>
            </a:pPr>
            <a:r>
              <a:rPr lang="en-GB" sz="1800">
                <a:hlinkClick r:id="rId3"/>
              </a:rPr>
              <a:t>Firebug</a:t>
            </a:r>
            <a:r>
              <a:rPr lang="en-GB" sz="1800"/>
              <a:t>, </a:t>
            </a:r>
            <a:r>
              <a:rPr lang="en-GB" sz="1800">
                <a:hlinkClick r:id="rId4"/>
              </a:rPr>
              <a:t>Web Developer</a:t>
            </a:r>
            <a:endParaRPr lang="en-GB" sz="1800"/>
          </a:p>
          <a:p>
            <a:pPr>
              <a:lnSpc>
                <a:spcPct val="80000"/>
              </a:lnSpc>
            </a:pPr>
            <a:r>
              <a:rPr lang="en-GB" sz="2400"/>
              <a:t>Many small things will work differently in different browsers!</a:t>
            </a:r>
          </a:p>
          <a:p>
            <a:pPr>
              <a:lnSpc>
                <a:spcPct val="80000"/>
              </a:lnSpc>
            </a:pPr>
            <a:r>
              <a:rPr lang="en-GB" sz="2400"/>
              <a:t>Your users might even have JS disabled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security reasons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accessibility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other devices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A17CD1-00FC-0247-BC2E-29C113E77760}" type="slidenum">
              <a:rPr lang="en-US"/>
              <a:pPr/>
              <a:t>34</a:t>
            </a:fld>
            <a:endParaRPr lang="en-US"/>
          </a:p>
        </p:txBody>
      </p:sp>
      <p:sp>
        <p:nvSpPr>
          <p:cNvPr id="178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Learning goals</a:t>
            </a:r>
          </a:p>
        </p:txBody>
      </p:sp>
      <p:sp>
        <p:nvSpPr>
          <p:cNvPr id="178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Understand when/why you need client-side scripting</a:t>
            </a:r>
          </a:p>
          <a:p>
            <a:pPr lvl="1">
              <a:lnSpc>
                <a:spcPct val="90000"/>
              </a:lnSpc>
            </a:pPr>
            <a:r>
              <a:rPr lang="en-GB"/>
              <a:t>understand advantages &amp; drawbacks</a:t>
            </a:r>
          </a:p>
          <a:p>
            <a:pPr>
              <a:lnSpc>
                <a:spcPct val="90000"/>
              </a:lnSpc>
            </a:pPr>
            <a:r>
              <a:rPr lang="en-GB"/>
              <a:t>Be able to </a:t>
            </a:r>
          </a:p>
          <a:p>
            <a:pPr lvl="1">
              <a:lnSpc>
                <a:spcPct val="90000"/>
              </a:lnSpc>
            </a:pPr>
            <a:r>
              <a:rPr lang="en-GB"/>
              <a:t>learn from examples you find on the Web</a:t>
            </a:r>
          </a:p>
          <a:p>
            <a:pPr lvl="1">
              <a:lnSpc>
                <a:spcPct val="90000"/>
              </a:lnSpc>
            </a:pPr>
            <a:r>
              <a:rPr lang="en-GB"/>
              <a:t>develop pages with small JavaScripts embedded</a:t>
            </a:r>
          </a:p>
          <a:p>
            <a:pPr lvl="1">
              <a:lnSpc>
                <a:spcPct val="90000"/>
              </a:lnSpc>
            </a:pPr>
            <a:r>
              <a:rPr lang="en-GB"/>
              <a:t>cope with bugs &amp; browser differences</a:t>
            </a:r>
          </a:p>
          <a:p>
            <a:pPr lvl="1">
              <a:lnSpc>
                <a:spcPct val="90000"/>
              </a:lnSpc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DDBCFB-1E81-D84A-9B4A-2134138C6A4E}" type="slidenum">
              <a:rPr lang="en-US"/>
              <a:pPr/>
              <a:t>35</a:t>
            </a:fld>
            <a:endParaRPr lang="en-US"/>
          </a:p>
        </p:txBody>
      </p:sp>
      <p:sp>
        <p:nvSpPr>
          <p:cNvPr id="8192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8192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/>
              <a:t>Today</a:t>
            </a:r>
            <a:endParaRPr lang="en-GB" sz="2800" dirty="0" smtClean="0"/>
          </a:p>
          <a:p>
            <a:pPr lvl="1"/>
            <a:r>
              <a:rPr lang="en-GB" sz="2400" dirty="0" smtClean="0"/>
              <a:t>Web trends</a:t>
            </a:r>
          </a:p>
          <a:p>
            <a:pPr lvl="2"/>
            <a:r>
              <a:rPr lang="en-GB" sz="2000" dirty="0" smtClean="0"/>
              <a:t>Examples of </a:t>
            </a:r>
            <a:r>
              <a:rPr lang="en-GB" sz="2000" dirty="0" smtClean="0"/>
              <a:t>why and when you need</a:t>
            </a:r>
            <a:r>
              <a:rPr lang="en-GB" sz="2000" dirty="0" smtClean="0"/>
              <a:t> JavaScript</a:t>
            </a:r>
          </a:p>
          <a:p>
            <a:pPr lvl="1"/>
            <a:r>
              <a:rPr lang="en-GB" sz="2400" dirty="0" smtClean="0"/>
              <a:t>JavaScript </a:t>
            </a:r>
            <a:r>
              <a:rPr lang="en-GB" sz="2400" dirty="0"/>
              <a:t>basics</a:t>
            </a:r>
            <a:endParaRPr lang="en-GB" sz="2400" dirty="0" smtClean="0"/>
          </a:p>
          <a:p>
            <a:pPr lvl="2"/>
            <a:r>
              <a:rPr lang="en-GB" sz="2000" dirty="0" smtClean="0"/>
              <a:t>Differences with Java</a:t>
            </a:r>
          </a:p>
          <a:p>
            <a:pPr lvl="2"/>
            <a:r>
              <a:rPr lang="en-GB" sz="2000" dirty="0" smtClean="0"/>
              <a:t>JavaScript host and other objects</a:t>
            </a:r>
          </a:p>
          <a:p>
            <a:pPr lvl="2"/>
            <a:r>
              <a:rPr lang="en-GB" sz="2000" dirty="0" smtClean="0"/>
              <a:t>JavaScript development </a:t>
            </a:r>
            <a:r>
              <a:rPr lang="en-GB" sz="2000" dirty="0"/>
              <a:t>in </a:t>
            </a:r>
            <a:r>
              <a:rPr lang="en-GB" sz="2000" dirty="0" smtClean="0"/>
              <a:t>practice </a:t>
            </a:r>
          </a:p>
          <a:p>
            <a:pPr lvl="3"/>
            <a:r>
              <a:rPr lang="en-GB" sz="1600" dirty="0" smtClean="0"/>
              <a:t>(lab &amp; assignment. 3)</a:t>
            </a:r>
          </a:p>
          <a:p>
            <a:r>
              <a:rPr lang="en-GB" sz="2800" dirty="0" smtClean="0"/>
              <a:t>Tomorrow </a:t>
            </a:r>
            <a:r>
              <a:rPr lang="en-GB" sz="2800" dirty="0" smtClean="0"/>
              <a:t>(</a:t>
            </a:r>
            <a:r>
              <a:rPr lang="en-GB" sz="2800" dirty="0" err="1" smtClean="0"/>
              <a:t>Hoofdgebouw</a:t>
            </a:r>
            <a:r>
              <a:rPr lang="en-GB" sz="2800" dirty="0" smtClean="0"/>
              <a:t> 04A05)</a:t>
            </a:r>
          </a:p>
          <a:p>
            <a:pPr lvl="1"/>
            <a:r>
              <a:rPr lang="en-GB" sz="2400" dirty="0"/>
              <a:t>Event </a:t>
            </a:r>
            <a:r>
              <a:rPr lang="en-GB" sz="2400" dirty="0" smtClean="0"/>
              <a:t>programming</a:t>
            </a:r>
          </a:p>
          <a:p>
            <a:pPr lvl="1"/>
            <a:r>
              <a:rPr lang="en-GB" sz="2400" dirty="0" smtClean="0"/>
              <a:t>DOM</a:t>
            </a:r>
          </a:p>
          <a:p>
            <a:pPr lvl="1"/>
            <a:r>
              <a:rPr lang="en-GB" sz="2400" dirty="0"/>
              <a:t>AJAX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0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A5E31D6-860E-3147-B831-604D73B424DB}" type="slidenum">
              <a:rPr lang="en-US"/>
              <a:pPr/>
              <a:t>4</a:t>
            </a:fld>
            <a:endParaRPr lang="en-US"/>
          </a:p>
        </p:txBody>
      </p:sp>
      <p:sp>
        <p:nvSpPr>
          <p:cNvPr id="17059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Examples</a:t>
            </a:r>
          </a:p>
        </p:txBody>
      </p:sp>
      <p:sp>
        <p:nvSpPr>
          <p:cNvPr id="1705988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JavaScript</a:t>
            </a:r>
            <a:br>
              <a:rPr lang="en-GB"/>
            </a:br>
            <a:r>
              <a:rPr lang="en-GB"/>
              <a:t>why and when you need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5A7AF1-DE16-244B-A7A6-DD344C737C4C}" type="slidenum">
              <a:rPr lang="en-US"/>
              <a:pPr/>
              <a:t>5</a:t>
            </a:fld>
            <a:endParaRPr lang="en-US"/>
          </a:p>
        </p:txBody>
      </p:sp>
      <p:sp>
        <p:nvSpPr>
          <p:cNvPr id="166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JavaScript </a:t>
            </a:r>
            <a:br>
              <a:rPr lang="en-US" sz="4000"/>
            </a:br>
            <a:r>
              <a:rPr lang="en-US" sz="4000"/>
              <a:t>History and Versions </a:t>
            </a:r>
          </a:p>
        </p:txBody>
      </p:sp>
      <p:sp>
        <p:nvSpPr>
          <p:cNvPr id="166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/>
              <a:t>JavaScript was introduced as part of the Netscape 2.0 browser (1995)</a:t>
            </a:r>
          </a:p>
          <a:p>
            <a:pPr marL="342900" indent="-342900">
              <a:lnSpc>
                <a:spcPct val="90000"/>
              </a:lnSpc>
            </a:pPr>
            <a:r>
              <a:rPr lang="en-US"/>
              <a:t>Microsoft soon released its own version called JScript</a:t>
            </a:r>
          </a:p>
          <a:p>
            <a:pPr marL="342900" indent="-342900">
              <a:lnSpc>
                <a:spcPct val="90000"/>
              </a:lnSpc>
            </a:pPr>
            <a:r>
              <a:rPr lang="en-US"/>
              <a:t>ECMA developed a standard language known as ECMAScript</a:t>
            </a:r>
          </a:p>
          <a:p>
            <a:pPr marL="342900" indent="-342900">
              <a:lnSpc>
                <a:spcPct val="90000"/>
              </a:lnSpc>
            </a:pPr>
            <a:r>
              <a:rPr lang="en-US"/>
              <a:t>ECMAScript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Edition 3 is widely supported and is what we will call “JavaScript”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B6735D-91B7-0A4D-8427-702548C07A8F}" type="slidenum">
              <a:rPr lang="en-US"/>
              <a:pPr/>
              <a:t>6</a:t>
            </a:fld>
            <a:endParaRPr lang="en-US"/>
          </a:p>
        </p:txBody>
      </p:sp>
      <p:sp>
        <p:nvSpPr>
          <p:cNvPr id="16578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JavaScript usage</a:t>
            </a:r>
          </a:p>
        </p:txBody>
      </p:sp>
      <p:sp>
        <p:nvSpPr>
          <p:cNvPr id="16578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/>
              <a:t>Powerful programming language</a:t>
            </a:r>
          </a:p>
          <a:p>
            <a:pPr lvl="1">
              <a:lnSpc>
                <a:spcPct val="80000"/>
              </a:lnSpc>
            </a:pPr>
            <a:r>
              <a:rPr lang="en-GB" sz="2400" dirty="0"/>
              <a:t>Typically used for functionality not provided by HTML, CSS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Examples:</a:t>
            </a:r>
          </a:p>
          <a:p>
            <a:pPr lvl="1">
              <a:lnSpc>
                <a:spcPct val="80000"/>
              </a:lnSpc>
            </a:pPr>
            <a:r>
              <a:rPr lang="en-GB" sz="2400" dirty="0"/>
              <a:t>Classics: </a:t>
            </a:r>
          </a:p>
          <a:p>
            <a:pPr lvl="2">
              <a:lnSpc>
                <a:spcPct val="80000"/>
              </a:lnSpc>
            </a:pPr>
            <a:r>
              <a:rPr lang="en-GB" sz="2000" dirty="0">
                <a:hlinkClick r:id="rId3"/>
              </a:rPr>
              <a:t>Image roll-over</a:t>
            </a:r>
            <a:r>
              <a:rPr lang="en-GB" sz="2000" dirty="0"/>
              <a:t>, </a:t>
            </a:r>
            <a:r>
              <a:rPr lang="en-GB" sz="2000" dirty="0">
                <a:hlinkClick r:id="rId4"/>
              </a:rPr>
              <a:t>Drop down menus</a:t>
            </a:r>
            <a:r>
              <a:rPr lang="en-GB" sz="2000" dirty="0"/>
              <a:t>, pop-ups</a:t>
            </a:r>
          </a:p>
          <a:p>
            <a:pPr lvl="1">
              <a:lnSpc>
                <a:spcPct val="80000"/>
              </a:lnSpc>
            </a:pPr>
            <a:r>
              <a:rPr lang="en-GB" sz="2400" dirty="0">
                <a:hlinkClick r:id="rId5"/>
              </a:rPr>
              <a:t>Form checking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Interface components (widgets/controls) with specific functionality</a:t>
            </a:r>
          </a:p>
          <a:p>
            <a:pPr lvl="2">
              <a:lnSpc>
                <a:spcPct val="80000"/>
              </a:lnSpc>
            </a:pPr>
            <a:r>
              <a:rPr lang="en-GB" sz="2000" dirty="0">
                <a:hlinkClick r:id="rId6"/>
              </a:rPr>
              <a:t>map</a:t>
            </a:r>
            <a:r>
              <a:rPr lang="en-GB" sz="2000" dirty="0"/>
              <a:t>, </a:t>
            </a:r>
            <a:r>
              <a:rPr lang="en-GB" sz="2000" dirty="0">
                <a:hlinkClick r:id="rId7"/>
              </a:rPr>
              <a:t>timeline</a:t>
            </a:r>
            <a:r>
              <a:rPr lang="en-GB" sz="2000" dirty="0"/>
              <a:t>, </a:t>
            </a:r>
            <a:r>
              <a:rPr lang="en-GB" sz="2000" dirty="0" smtClean="0">
                <a:hlinkClick r:id="rId8"/>
              </a:rPr>
              <a:t>calendar</a:t>
            </a:r>
            <a:r>
              <a:rPr lang="en-GB" sz="2000" dirty="0" smtClean="0"/>
              <a:t> (</a:t>
            </a:r>
            <a:r>
              <a:rPr lang="en-GB" sz="2000" dirty="0" err="1" smtClean="0">
                <a:hlinkClick r:id="rId9"/>
              </a:rPr>
              <a:t>cl</a:t>
            </a:r>
            <a:r>
              <a:rPr lang="en-GB" sz="2000" dirty="0" smtClean="0"/>
              <a:t>), </a:t>
            </a:r>
            <a:r>
              <a:rPr lang="en-GB" sz="2000" dirty="0" smtClean="0">
                <a:hlinkClick r:id="rId10"/>
              </a:rPr>
              <a:t>autocomplete</a:t>
            </a:r>
            <a:r>
              <a:rPr lang="en-GB" sz="2000" dirty="0" smtClean="0"/>
              <a:t> (</a:t>
            </a:r>
            <a:r>
              <a:rPr lang="en-GB" sz="2000" dirty="0" smtClean="0">
                <a:hlinkClick r:id="rId11"/>
              </a:rPr>
              <a:t>WP</a:t>
            </a:r>
            <a:r>
              <a:rPr lang="en-GB" sz="2000" dirty="0" smtClean="0"/>
              <a:t>), …</a:t>
            </a:r>
            <a:endParaRPr lang="en-GB" sz="20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Rich client interfaces, single page interfaces:  pages that feel like a GUI, not like a document</a:t>
            </a:r>
          </a:p>
          <a:p>
            <a:pPr lvl="2">
              <a:lnSpc>
                <a:spcPct val="80000"/>
              </a:lnSpc>
            </a:pPr>
            <a:r>
              <a:rPr lang="en-GB" sz="2000" dirty="0" smtClean="0"/>
              <a:t> </a:t>
            </a:r>
            <a:r>
              <a:rPr lang="en-GB" sz="2000" dirty="0" smtClean="0">
                <a:hlinkClick r:id="rId12"/>
              </a:rPr>
              <a:t>google docs</a:t>
            </a:r>
            <a:r>
              <a:rPr lang="en-GB" sz="2000" dirty="0" smtClean="0"/>
              <a:t>, </a:t>
            </a:r>
            <a:r>
              <a:rPr lang="en-GB" sz="2000" dirty="0" err="1" smtClean="0">
                <a:hlinkClick r:id="rId13"/>
              </a:rPr>
              <a:t>facebook</a:t>
            </a:r>
            <a:r>
              <a:rPr lang="en-GB" sz="2000" dirty="0" smtClean="0">
                <a:hlinkClick r:id="rId13"/>
              </a:rPr>
              <a:t> </a:t>
            </a:r>
            <a:r>
              <a:rPr lang="en-GB" sz="2000" dirty="0" smtClean="0"/>
              <a:t>and </a:t>
            </a:r>
            <a:r>
              <a:rPr lang="en-GB" sz="2000" dirty="0"/>
              <a:t>other </a:t>
            </a:r>
            <a:r>
              <a:rPr lang="en-GB" sz="2000" dirty="0" err="1">
                <a:hlinkClick r:id="rId14"/>
              </a:rPr>
              <a:t>mashups</a:t>
            </a:r>
            <a:endParaRPr lang="en-GB" sz="2000" dirty="0"/>
          </a:p>
          <a:p>
            <a:pPr lvl="2">
              <a:lnSpc>
                <a:spcPct val="80000"/>
              </a:lnSpc>
            </a:pPr>
            <a:r>
              <a:rPr lang="en-GB" sz="2000" dirty="0"/>
              <a:t>No page reload after clicking a button or menu!</a:t>
            </a:r>
          </a:p>
          <a:p>
            <a:pPr lvl="1">
              <a:lnSpc>
                <a:spcPct val="80000"/>
              </a:lnSpc>
            </a:pP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C68531F6-8A99-A54D-B3BA-B5A967559E34}" type="slidenum">
              <a:rPr lang="en-US"/>
              <a:pPr/>
              <a:t>7</a:t>
            </a:fld>
            <a:endParaRPr lang="en-US"/>
          </a:p>
        </p:txBody>
      </p:sp>
      <p:sp>
        <p:nvSpPr>
          <p:cNvPr id="1708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Differences with Java</a:t>
            </a:r>
          </a:p>
        </p:txBody>
      </p:sp>
      <p:sp>
        <p:nvSpPr>
          <p:cNvPr id="1708036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FA1BB2-E768-084D-88DD-851037D8163A}" type="slidenum">
              <a:rPr lang="en-US"/>
              <a:pPr/>
              <a:t>8</a:t>
            </a:fld>
            <a:endParaRPr lang="en-US"/>
          </a:p>
        </p:txBody>
      </p:sp>
      <p:sp>
        <p:nvSpPr>
          <p:cNvPr id="166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JavaScript versus Java</a:t>
            </a:r>
          </a:p>
        </p:txBody>
      </p:sp>
      <p:sp>
        <p:nvSpPr>
          <p:cNvPr id="1667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marL="342900" indent="-342900">
              <a:buFontTx/>
              <a:buNone/>
            </a:pPr>
            <a:r>
              <a:rPr lang="en-GB" dirty="0"/>
              <a:t>In many ways similar to Java:</a:t>
            </a:r>
          </a:p>
          <a:p>
            <a:pPr marL="742950" lvl="1" indent="-285750"/>
            <a:r>
              <a:rPr lang="en-GB" dirty="0"/>
              <a:t>basic syntax:</a:t>
            </a:r>
          </a:p>
          <a:p>
            <a:pPr marL="1143000" lvl="2" indent="-228600">
              <a:buFontTx/>
              <a:buNone/>
            </a:pPr>
            <a:r>
              <a:rPr lang="en-GB" b="1" dirty="0">
                <a:latin typeface="Lucida Sans Typewriter" charset="0"/>
              </a:rPr>
              <a:t>// this is a comment</a:t>
            </a:r>
          </a:p>
          <a:p>
            <a:pPr marL="1143000" lvl="2" indent="-228600">
              <a:buFontTx/>
              <a:buNone/>
            </a:pPr>
            <a:r>
              <a:rPr lang="en-GB" b="1" dirty="0">
                <a:latin typeface="Lucida Sans Typewriter" charset="0"/>
              </a:rPr>
              <a:t>/* also a comment */</a:t>
            </a:r>
          </a:p>
          <a:p>
            <a:pPr marL="1143000" lvl="2" indent="-228600">
              <a:buFontTx/>
              <a:buNone/>
            </a:pPr>
            <a:r>
              <a:rPr lang="en-GB" b="1" dirty="0">
                <a:latin typeface="Lucida Sans Typewriter" charset="0"/>
              </a:rPr>
              <a:t>index = 1; // statements end with ;</a:t>
            </a:r>
          </a:p>
          <a:p>
            <a:pPr marL="1143000" lvl="2" indent="-228600">
              <a:buFontTx/>
              <a:buNone/>
            </a:pPr>
            <a:r>
              <a:rPr lang="en-GB" b="1" dirty="0">
                <a:latin typeface="Lucida Sans Typewriter" charset="0"/>
              </a:rPr>
              <a:t>{ this is a block  }</a:t>
            </a:r>
          </a:p>
          <a:p>
            <a:pPr marL="742950" lvl="1" indent="-285750"/>
            <a:r>
              <a:rPr lang="en-GB" dirty="0"/>
              <a:t>while loops, if statements</a:t>
            </a:r>
          </a:p>
          <a:p>
            <a:pPr marL="1143000" lvl="2" indent="-228600">
              <a:buFontTx/>
              <a:buNone/>
            </a:pPr>
            <a:r>
              <a:rPr lang="en-GB" b="1" dirty="0">
                <a:latin typeface="Lucida Sans Typewriter" charset="0"/>
              </a:rPr>
              <a:t>while (index &lt; 10) { … }</a:t>
            </a:r>
          </a:p>
          <a:p>
            <a:pPr marL="1143000" lvl="2" indent="-228600">
              <a:buFontTx/>
              <a:buNone/>
            </a:pPr>
            <a:r>
              <a:rPr lang="en-GB" b="1" dirty="0">
                <a:latin typeface="Lucida Sans Typewriter" charset="0"/>
              </a:rPr>
              <a:t>if (index == 1) {…} else {…}</a:t>
            </a:r>
            <a:endParaRPr lang="en-GB" b="1" dirty="0"/>
          </a:p>
          <a:p>
            <a:pPr marL="742950" lvl="1" indent="-285750"/>
            <a:r>
              <a:rPr lang="en-GB" dirty="0"/>
              <a:t>objects with “dot notation”</a:t>
            </a:r>
          </a:p>
          <a:p>
            <a:pPr marL="1143000" lvl="2" indent="-228600">
              <a:buFontTx/>
              <a:buNone/>
            </a:pPr>
            <a:r>
              <a:rPr lang="en-GB" b="1" dirty="0" err="1">
                <a:latin typeface="Lucida Sans Typewriter" charset="0"/>
              </a:rPr>
              <a:t>obj.myProperty</a:t>
            </a:r>
            <a:r>
              <a:rPr lang="en-GB" b="1" dirty="0">
                <a:latin typeface="Lucida Sans Typewriter" charset="0"/>
              </a:rPr>
              <a:t> = 10;</a:t>
            </a:r>
          </a:p>
          <a:p>
            <a:pPr marL="742950" lvl="1" indent="-285750">
              <a:buFontTx/>
              <a:buNone/>
            </a:pP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7075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74C467-B875-B744-AB79-03FB6B0F442E}" type="slidenum">
              <a:rPr lang="en-US"/>
              <a:pPr/>
              <a:t>9</a:t>
            </a:fld>
            <a:endParaRPr lang="en-US"/>
          </a:p>
        </p:txBody>
      </p:sp>
      <p:sp>
        <p:nvSpPr>
          <p:cNvPr id="166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JavaScript versus Java</a:t>
            </a:r>
          </a:p>
        </p:txBody>
      </p:sp>
      <p:sp>
        <p:nvSpPr>
          <p:cNvPr id="166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  <a:buFontTx/>
              <a:buNone/>
            </a:pPr>
            <a:r>
              <a:rPr lang="en-GB" dirty="0"/>
              <a:t>… but with some important differences</a:t>
            </a:r>
          </a:p>
          <a:p>
            <a:pPr marL="742950" lvl="1" indent="-285750">
              <a:lnSpc>
                <a:spcPct val="90000"/>
              </a:lnSpc>
            </a:pPr>
            <a:r>
              <a:rPr lang="en-GB" dirty="0"/>
              <a:t>Interpreted language (no compilation!)</a:t>
            </a:r>
          </a:p>
          <a:p>
            <a:pPr marL="742950" lvl="1" indent="-285750">
              <a:lnSpc>
                <a:spcPct val="90000"/>
              </a:lnSpc>
            </a:pPr>
            <a:r>
              <a:rPr lang="en-GB" dirty="0" smtClean="0"/>
              <a:t>Interpreter</a:t>
            </a:r>
            <a:r>
              <a:rPr lang="en-GB" dirty="0" smtClean="0"/>
              <a:t> </a:t>
            </a:r>
            <a:r>
              <a:rPr lang="en-GB" dirty="0" smtClean="0"/>
              <a:t>embedded </a:t>
            </a:r>
            <a:r>
              <a:rPr lang="en-GB" dirty="0"/>
              <a:t>in another application, the hosting environment (e.g. Web browser)</a:t>
            </a:r>
          </a:p>
          <a:p>
            <a:pPr marL="742950" lvl="1" indent="-285750">
              <a:lnSpc>
                <a:spcPct val="90000"/>
              </a:lnSpc>
            </a:pPr>
            <a:r>
              <a:rPr lang="en-GB" dirty="0"/>
              <a:t>Scripts operate on documents displayed in the browser or on the browser itself</a:t>
            </a:r>
          </a:p>
          <a:p>
            <a:pPr marL="742950" lvl="1" indent="-285750">
              <a:lnSpc>
                <a:spcPct val="90000"/>
              </a:lnSpc>
            </a:pPr>
            <a:r>
              <a:rPr lang="en-GB" dirty="0"/>
              <a:t>Script is typically included/embedded in an HTML page and executed during the display of the page by the browser</a:t>
            </a:r>
          </a:p>
          <a:p>
            <a:pPr marL="742950" lvl="1" indent="-285750">
              <a:lnSpc>
                <a:spcPct val="90000"/>
              </a:lnSpc>
            </a:pPr>
            <a:endParaRPr lang="en-GB" dirty="0"/>
          </a:p>
          <a:p>
            <a:pPr marL="742950" lvl="1" indent="-285750">
              <a:lnSpc>
                <a:spcPct val="90000"/>
              </a:lnSpc>
            </a:pPr>
            <a:endParaRPr lang="en-GB" dirty="0"/>
          </a:p>
          <a:p>
            <a:pPr marL="742950" lvl="1" indent="-285750">
              <a:lnSpc>
                <a:spcPct val="90000"/>
              </a:lnSpc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23" grpId="0" build="p" bldLvl="2"/>
    </p:bldLst>
  </p:timing>
</p:sld>
</file>

<file path=ppt/theme/theme1.xml><?xml version="1.0" encoding="utf-8"?>
<a:theme xmlns:a="http://schemas.openxmlformats.org/drawingml/2006/main" name="Master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112929"/>
      </a:hlink>
      <a:folHlink>
        <a:srgbClr val="002A2A"/>
      </a:folHlink>
    </a:clrScheme>
    <a:fontScheme name="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808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808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14403</TotalTime>
  <Words>2779</Words>
  <Application>Microsoft Office PowerPoint</Application>
  <PresentationFormat>On-screen Show (4:3)</PresentationFormat>
  <Paragraphs>434</Paragraphs>
  <Slides>35</Slides>
  <Notes>21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Master</vt:lpstr>
      <vt:lpstr>Scripting Part I</vt:lpstr>
      <vt:lpstr>Agenda</vt:lpstr>
      <vt:lpstr>Web trends</vt:lpstr>
      <vt:lpstr>Examples</vt:lpstr>
      <vt:lpstr>JavaScript  History and Versions </vt:lpstr>
      <vt:lpstr>JavaScript usage</vt:lpstr>
      <vt:lpstr>Differences with Java</vt:lpstr>
      <vt:lpstr>JavaScript versus Java</vt:lpstr>
      <vt:lpstr>JavaScript versus Java</vt:lpstr>
      <vt:lpstr>Embedded language</vt:lpstr>
      <vt:lpstr>Embedded language</vt:lpstr>
      <vt:lpstr>Other differences with Java</vt:lpstr>
      <vt:lpstr>Basic JavaScript Syntax</vt:lpstr>
      <vt:lpstr>Basic JavaScript Syntax</vt:lpstr>
      <vt:lpstr>Basic JavaScript Syntax</vt:lpstr>
      <vt:lpstr>Basic JavaScript Syntax</vt:lpstr>
      <vt:lpstr>Basic JavaScript Syntax</vt:lpstr>
      <vt:lpstr>Basic JavaScript Syntax</vt:lpstr>
      <vt:lpstr>Basic JavaScript Syntax</vt:lpstr>
      <vt:lpstr>Basic JavaScript Syntax</vt:lpstr>
      <vt:lpstr>Basic JavaScript Syntax</vt:lpstr>
      <vt:lpstr>Basic JavaScript Syntax</vt:lpstr>
      <vt:lpstr>Basic JavaScript Syntax</vt:lpstr>
      <vt:lpstr>Basic JavaScript Syntax</vt:lpstr>
      <vt:lpstr>Basic JavaScript Syntax</vt:lpstr>
      <vt:lpstr>Objects</vt:lpstr>
      <vt:lpstr>Object Introduction</vt:lpstr>
      <vt:lpstr>Object Introduction</vt:lpstr>
      <vt:lpstr>Object Creation</vt:lpstr>
      <vt:lpstr>Constructor functions</vt:lpstr>
      <vt:lpstr>Built-in Objects</vt:lpstr>
      <vt:lpstr>Development  (lab &amp; assignment 3)</vt:lpstr>
      <vt:lpstr>Debugging JavaScript</vt:lpstr>
      <vt:lpstr>Learning goals</vt:lpstr>
      <vt:lpstr>Agenda</vt:lpstr>
    </vt:vector>
  </TitlesOfParts>
  <Company>Duquesne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 Representing Web Data: XML</dc:title>
  <dc:creator>Duquesne University</dc:creator>
  <cp:lastModifiedBy>Jacco van Ossenbruggen</cp:lastModifiedBy>
  <cp:revision>100</cp:revision>
  <cp:lastPrinted>2009-01-14T10:46:53Z</cp:lastPrinted>
  <dcterms:created xsi:type="dcterms:W3CDTF">2009-01-14T09:18:36Z</dcterms:created>
  <dcterms:modified xsi:type="dcterms:W3CDTF">2009-01-14T14:20:39Z</dcterms:modified>
</cp:coreProperties>
</file>